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0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1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31" r:id="rId55"/>
    <p:sldId id="330" r:id="rId56"/>
    <p:sldId id="317" r:id="rId57"/>
    <p:sldId id="318" r:id="rId58"/>
    <p:sldId id="319" r:id="rId59"/>
    <p:sldId id="332" r:id="rId60"/>
    <p:sldId id="323" r:id="rId61"/>
    <p:sldId id="324" r:id="rId62"/>
    <p:sldId id="333" r:id="rId63"/>
    <p:sldId id="325" r:id="rId64"/>
    <p:sldId id="326" r:id="rId65"/>
    <p:sldId id="327" r:id="rId66"/>
    <p:sldId id="334" r:id="rId67"/>
    <p:sldId id="328" r:id="rId68"/>
    <p:sldId id="329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4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0498-8F6A-43A2-B6EA-EF20DFBF33A1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937D-96CA-4DF6-B4AF-55CFD6B40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CF247-E6BA-447B-AC86-E0DA5BA5D532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DB2E8-470E-47B1-A323-ED4E6D2BC9A2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888B3-2243-44D3-AD89-4438809FC26A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B1E33-DB69-4DC1-B15F-D184C9836902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BF0C8-4B77-42E0-99CF-3DCAE90C364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55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02AC9-159D-44BC-8A5C-62C8FE1A3712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747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B1E2A98-4A8B-470B-A22D-37B2F79600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B8AEDA-183C-4709-BB42-C18BED432F10}" type="datetimeFigureOut">
              <a:rPr lang="en-US" smtClean="0"/>
              <a:t>9/19/2015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nicolella.weebly.com/chapter-13-principles-of-ecology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icolella.weebly.com/chapter-13-principles-of-ecology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nicolella.weebly.com/chapter-13-principles-of-ecology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uld.edu.au/foodwebs/marine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ecosystems/water-cycle.ht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nicolella.weebly.com/chapter-13-principles-of-ecology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ecosystems/nitrogen-cycle.htm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</a:t>
            </a:r>
            <a:br>
              <a:rPr lang="en-US" dirty="0" smtClean="0"/>
            </a:br>
            <a:r>
              <a:rPr lang="en-US" dirty="0" smtClean="0"/>
              <a:t>Principles of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Levels of Organization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mic Sans MS" pitchFamily="66" charset="0"/>
              </a:rPr>
              <a:t>Ecologists may further decide to study a particular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ecosystem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lvl="1"/>
            <a:r>
              <a:rPr lang="en-US" sz="2800" dirty="0">
                <a:latin typeface="Comic Sans MS" pitchFamily="66" charset="0"/>
              </a:rPr>
              <a:t>This is a collection of all the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organisms </a:t>
            </a:r>
            <a:r>
              <a:rPr lang="en-US" sz="2800" dirty="0">
                <a:latin typeface="Comic Sans MS" pitchFamily="66" charset="0"/>
              </a:rPr>
              <a:t>that live in a particular place,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together with their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nonliving, </a:t>
            </a:r>
            <a:r>
              <a:rPr lang="en-US" sz="2800" dirty="0">
                <a:latin typeface="Comic Sans MS" pitchFamily="66" charset="0"/>
              </a:rPr>
              <a:t>or physical </a:t>
            </a:r>
            <a:r>
              <a:rPr lang="en-US" sz="2800" dirty="0" smtClean="0">
                <a:latin typeface="Comic Sans MS" pitchFamily="66" charset="0"/>
              </a:rPr>
              <a:t>environment.</a:t>
            </a:r>
            <a:endParaRPr lang="en-US" sz="2800" dirty="0"/>
          </a:p>
        </p:txBody>
      </p:sp>
      <p:pic>
        <p:nvPicPr>
          <p:cNvPr id="4" name="Picture 2" descr="http://ts2.mm.bing.net/images/thumbnail.aspx?q=5034750230921569&amp;id=a8529cc2dfd38e30fbf4335b029382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10543"/>
            <a:ext cx="3251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8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Levels of Organization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r>
              <a:rPr lang="en-US" sz="2800" dirty="0">
                <a:latin typeface="Comic Sans MS" pitchFamily="66" charset="0"/>
              </a:rPr>
              <a:t>Larger systems called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biomes</a:t>
            </a:r>
            <a:r>
              <a:rPr lang="en-US" sz="2800" dirty="0">
                <a:latin typeface="Comic Sans MS" pitchFamily="66" charset="0"/>
              </a:rPr>
              <a:t> are also studied by ecologists.</a:t>
            </a:r>
          </a:p>
          <a:p>
            <a:pPr lvl="1"/>
            <a:r>
              <a:rPr lang="en-US" sz="2800" dirty="0">
                <a:latin typeface="Comic Sans MS" pitchFamily="66" charset="0"/>
              </a:rPr>
              <a:t>A biome is a group of ecosystems that have the same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climate and </a:t>
            </a:r>
            <a:r>
              <a:rPr lang="en-US" sz="2800" dirty="0">
                <a:latin typeface="Comic Sans MS" pitchFamily="66" charset="0"/>
              </a:rPr>
              <a:t>similar dominant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communities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2" descr="http://ts3.mm.bing.net/images/thumbnail.aspx?q=4541752426760234&amp;id=4d196f3e56b51f8137304e3595f104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2514600"/>
            <a:ext cx="3143249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0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Levels of Organization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/>
          <a:lstStyle/>
          <a:p>
            <a:r>
              <a:rPr lang="en-US" sz="2600" dirty="0">
                <a:latin typeface="Comic Sans MS" pitchFamily="66" charset="0"/>
              </a:rPr>
              <a:t>Highest level of organization that an ecologist studies is the entire </a:t>
            </a:r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</a:rPr>
              <a:t>biosphere</a:t>
            </a:r>
            <a:r>
              <a:rPr lang="en-US" sz="2600" dirty="0">
                <a:latin typeface="Comic Sans MS" pitchFamily="66" charset="0"/>
              </a:rPr>
              <a:t>.</a:t>
            </a:r>
          </a:p>
          <a:p>
            <a:pPr lvl="1"/>
            <a:r>
              <a:rPr lang="en-US" sz="2600" dirty="0">
                <a:latin typeface="Comic Sans MS" pitchFamily="66" charset="0"/>
              </a:rPr>
              <a:t>Biosphere is the portion of Earth that </a:t>
            </a:r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</a:rPr>
              <a:t>supports living things</a:t>
            </a:r>
            <a:r>
              <a:rPr lang="en-US" sz="2600" dirty="0"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2" descr="http://ts3.mm.bing.net/images/thumbnail.aspx?q=4755813574312410&amp;id=4b6970208f705fdc24961450042c72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2857500" cy="181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5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Biodiversity!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4572000" cy="4800600"/>
          </a:xfrm>
        </p:spPr>
        <p:txBody>
          <a:bodyPr/>
          <a:lstStyle/>
          <a:p>
            <a:pPr lvl="1"/>
            <a:r>
              <a:rPr lang="en-US" sz="2400" dirty="0" smtClean="0">
                <a:latin typeface="Comic Sans MS" pitchFamily="66" charset="0"/>
              </a:rPr>
              <a:t>Is </a:t>
            </a:r>
            <a:r>
              <a:rPr lang="en-US" sz="2400" dirty="0">
                <a:latin typeface="Comic Sans MS" pitchFamily="66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assortment, </a:t>
            </a:r>
            <a:r>
              <a:rPr lang="en-US" sz="2400" dirty="0">
                <a:latin typeface="Comic Sans MS" pitchFamily="66" charset="0"/>
              </a:rPr>
              <a:t>or variety, of living things in an ecosystem.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Examples of areas with high biodiversity: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Rainforest</a:t>
            </a:r>
          </a:p>
          <a:p>
            <a:endParaRPr lang="en-US" dirty="0"/>
          </a:p>
        </p:txBody>
      </p:sp>
      <p:pic>
        <p:nvPicPr>
          <p:cNvPr id="4" name="Picture 2" descr="http://ts1.mm.bing.net/images/thumbnail.aspx?q=4694532983490268&amp;id=9efad5eecc4679ed983ff4e5c21bc8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4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Relationships in </a:t>
            </a:r>
            <a:r>
              <a:rPr lang="en-US" sz="4800" dirty="0" smtClean="0">
                <a:latin typeface="Comic Sans MS" pitchFamily="66" charset="0"/>
              </a:rPr>
              <a:t>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Very complicated</a:t>
            </a:r>
          </a:p>
          <a:p>
            <a:r>
              <a:rPr lang="en-US" sz="2400" dirty="0" smtClean="0">
                <a:latin typeface="Comic Sans MS" pitchFamily="66" charset="0"/>
              </a:rPr>
              <a:t>Changing one factor in an ecosystem can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affect</a:t>
            </a:r>
            <a:r>
              <a:rPr lang="en-US" sz="2400" dirty="0" smtClean="0">
                <a:latin typeface="Comic Sans MS" pitchFamily="66" charset="0"/>
              </a:rPr>
              <a:t> many other factors</a:t>
            </a:r>
          </a:p>
          <a:p>
            <a:r>
              <a:rPr lang="en-US" sz="2400" dirty="0" smtClean="0">
                <a:latin typeface="Comic Sans MS" pitchFamily="66" charset="0"/>
              </a:rPr>
              <a:t>It can cause a ripple effect felt across an entire ecosystem.</a:t>
            </a:r>
          </a:p>
        </p:txBody>
      </p:sp>
      <p:pic>
        <p:nvPicPr>
          <p:cNvPr id="4" name="Picture 2" descr="http://ts1.mm.bing.net/images/thumbnail.aspx?q=4798621511649344&amp;id=febeda18fbefed40aa580588799a27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2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Comic Sans MS" pitchFamily="66" charset="0"/>
              </a:rPr>
              <a:t>Is a species that has an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unusually large effect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on its ecosystem.</a:t>
            </a:r>
          </a:p>
          <a:p>
            <a:r>
              <a:rPr lang="en-US" sz="2800" dirty="0">
                <a:latin typeface="Comic Sans MS" pitchFamily="66" charset="0"/>
              </a:rPr>
              <a:t>One example of a keystone species is the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beaver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r>
              <a:rPr lang="en-US" sz="2800" dirty="0">
                <a:latin typeface="Comic Sans MS" pitchFamily="66" charset="0"/>
              </a:rPr>
              <a:t>Their use of fallen trees to make dams helps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change stream habitats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into ponds, wetlands, and meadows.</a:t>
            </a:r>
          </a:p>
          <a:p>
            <a:endParaRPr lang="en-US" dirty="0"/>
          </a:p>
        </p:txBody>
      </p:sp>
      <p:pic>
        <p:nvPicPr>
          <p:cNvPr id="4" name="Picture 2" descr="http://ts3.mm.bing.net/images/thumbnail.aspx?q=4750328894784458&amp;id=6f2b5ff97157faa8426b6317130c93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285750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6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Time for some review!!!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Abiotic</a:t>
            </a:r>
            <a:r>
              <a:rPr lang="en-US" dirty="0" smtClean="0">
                <a:latin typeface="Comic Sans MS" pitchFamily="66" charset="0"/>
              </a:rPr>
              <a:t> or Biotic?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Biotic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6018" name="Picture 2" descr="http://ts4.mm.bing.net/images/thumbnail.aspx?q=4898423663952315&amp;id=f85ad1a234a1b4e302fceac37cdaf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33528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6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Time for some review!!!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Abiotic</a:t>
            </a:r>
            <a:r>
              <a:rPr lang="en-US" dirty="0" smtClean="0">
                <a:latin typeface="Comic Sans MS" pitchFamily="66" charset="0"/>
              </a:rPr>
              <a:t> or Biotic?</a:t>
            </a:r>
          </a:p>
          <a:p>
            <a:pPr lvl="1"/>
            <a:r>
              <a:rPr lang="en-US" dirty="0" err="1" smtClean="0">
                <a:latin typeface="Comic Sans MS" pitchFamily="66" charset="0"/>
              </a:rPr>
              <a:t>Abiotic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7042" name="Picture 2" descr="http://ts3.mm.bing.net/images/thumbnail.aspx?q=4628815697675610&amp;id=329268b7bc04028662e70785463639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28575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3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Time for some review!!!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Abiotic</a:t>
            </a:r>
            <a:r>
              <a:rPr lang="en-US" dirty="0" smtClean="0">
                <a:latin typeface="Comic Sans MS" pitchFamily="66" charset="0"/>
              </a:rPr>
              <a:t> or Biotic?</a:t>
            </a:r>
          </a:p>
          <a:p>
            <a:pPr lvl="1"/>
            <a:r>
              <a:rPr lang="en-US" dirty="0" err="1" smtClean="0">
                <a:latin typeface="Comic Sans MS" pitchFamily="66" charset="0"/>
              </a:rPr>
              <a:t>Abiotic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8066" name="Picture 2" descr="http://ts2.mm.bing.net/images/thumbnail.aspx?q=4871906547073109&amp;id=529d56f9cbbc07e2479899bdccc0f7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9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Time for some review!!!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Abiotic</a:t>
            </a:r>
            <a:r>
              <a:rPr lang="en-US" dirty="0" smtClean="0">
                <a:latin typeface="Comic Sans MS" pitchFamily="66" charset="0"/>
              </a:rPr>
              <a:t> or Biotic?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Biotic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9092" name="Picture 4" descr="http://ts1.mm.bing.net/images/thumbnail.aspx?q=4879311051555324&amp;id=9edfe3080c22d497c5668538725b63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33528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1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What is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648200"/>
          </a:xfrm>
        </p:spPr>
        <p:txBody>
          <a:bodyPr/>
          <a:lstStyle/>
          <a:p>
            <a:r>
              <a:rPr lang="en-US" sz="3200" dirty="0">
                <a:latin typeface="Comic Sans MS" pitchFamily="66" charset="0"/>
              </a:rPr>
              <a:t>It is the scientific study of interactions among organisms and between organisms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and their environment, </a:t>
            </a:r>
            <a:r>
              <a:rPr lang="en-US" sz="3200" dirty="0">
                <a:latin typeface="Comic Sans MS" pitchFamily="66" charset="0"/>
              </a:rPr>
              <a:t>or surroundings.</a:t>
            </a:r>
          </a:p>
          <a:p>
            <a:endParaRPr lang="en-US" dirty="0"/>
          </a:p>
        </p:txBody>
      </p:sp>
      <p:pic>
        <p:nvPicPr>
          <p:cNvPr id="1026" name="Picture 2" descr="http://ocw.tufts.edu/data/graphics/trop_ec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045">
            <a:off x="5453753" y="2862942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Time for some review!!!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Abiotic</a:t>
            </a:r>
            <a:r>
              <a:rPr lang="en-US" dirty="0" smtClean="0">
                <a:latin typeface="Comic Sans MS" pitchFamily="66" charset="0"/>
              </a:rPr>
              <a:t> or Biotic?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Biotic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0114" name="Picture 2" descr="http://ts1.mm.bing.net/images/thumbnail.aspx?q=4909612056380196&amp;id=6fd153d629e2f168f5ddb920d70ce3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23812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9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Keystone Species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>
                <a:hlinkClick r:id="rId2"/>
              </a:rPr>
              <a:t>Keystone Species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b="1" dirty="0"/>
              <a:t>Main Idea</a:t>
            </a:r>
            <a:r>
              <a:rPr lang="en-US" dirty="0"/>
              <a:t>.  An ecosystem includes both biotic and abiotic factors.</a:t>
            </a:r>
            <a:r>
              <a:rPr lang="en-US" b="1" dirty="0"/>
              <a:t>  </a:t>
            </a:r>
            <a:r>
              <a:rPr lang="en-US" dirty="0"/>
              <a:t>Use a word from below to complete the following sentences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Abiotic			Animals			Biotic 	</a:t>
            </a:r>
          </a:p>
          <a:p>
            <a:pPr marL="114300" indent="0">
              <a:buNone/>
            </a:pPr>
            <a:r>
              <a:rPr lang="en-US" dirty="0"/>
              <a:t>Living			Moisture		</a:t>
            </a:r>
            <a:r>
              <a:rPr lang="en-US" dirty="0" smtClean="0"/>
              <a:t>	Nonliving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Plants			Temperature	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 All ecosystems are made up of __________________________ and ___________________ components.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 smtClean="0"/>
              <a:t>________________________ </a:t>
            </a:r>
            <a:r>
              <a:rPr lang="en-US" dirty="0"/>
              <a:t>factors are living things, such as ________________________ or ________________________.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________________________ factors are nonliving things, such as ________________________, or </a:t>
            </a:r>
            <a:r>
              <a:rPr lang="en-US" dirty="0" smtClean="0"/>
              <a:t>_______________________.</a:t>
            </a:r>
          </a:p>
          <a:p>
            <a:pPr marL="571500" lvl="0" indent="-457200">
              <a:buFont typeface="+mj-lt"/>
              <a:buAutoNum type="arabicPeriod"/>
            </a:pPr>
            <a:endParaRPr lang="en-US" dirty="0" smtClean="0"/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What is the term for an organism that has an unusually large effect on its ecosystem</a:t>
            </a:r>
            <a:r>
              <a:rPr lang="en-US" dirty="0" smtClean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What is the difference between a biotic and abiotic factor</a:t>
            </a:r>
            <a:r>
              <a:rPr lang="en-US" dirty="0" smtClean="0"/>
              <a:t>?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Place the levels of ecology in order from smallest to largest:  ecosystem, population, biosphere, community, and </a:t>
            </a:r>
            <a:r>
              <a:rPr lang="en-US" dirty="0" smtClean="0"/>
              <a:t>biome</a:t>
            </a:r>
          </a:p>
          <a:p>
            <a:pPr marL="114300" lvl="0" indent="0">
              <a:buNone/>
            </a:pPr>
            <a:r>
              <a:rPr lang="en-US" dirty="0"/>
              <a:t>	</a:t>
            </a:r>
            <a:r>
              <a:rPr lang="en-US" dirty="0" smtClean="0"/>
              <a:t>_______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_______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_______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_______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_______</a:t>
            </a:r>
          </a:p>
          <a:p>
            <a:pPr marL="114300" indent="0">
              <a:buNone/>
            </a:pP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marL="571500" lvl="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50292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</a:t>
            </a:r>
            <a:br>
              <a:rPr lang="en-US" dirty="0" smtClean="0"/>
            </a:br>
            <a:r>
              <a:rPr lang="en-US" dirty="0" smtClean="0"/>
              <a:t>Principles of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Energy Flow in Ecosystems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71600"/>
            <a:ext cx="54102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Sunlight</a:t>
            </a:r>
            <a:r>
              <a:rPr lang="en-US" sz="2200" dirty="0" smtClean="0">
                <a:latin typeface="Comic Sans MS" pitchFamily="66" charset="0"/>
              </a:rPr>
              <a:t> is the main energy source for life on Earth.</a:t>
            </a:r>
          </a:p>
          <a:p>
            <a:pPr lvl="2"/>
            <a:r>
              <a:rPr lang="en-US" sz="2200" dirty="0" smtClean="0">
                <a:latin typeface="Comic Sans MS" pitchFamily="66" charset="0"/>
              </a:rPr>
              <a:t>Less than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1%</a:t>
            </a:r>
            <a:r>
              <a:rPr lang="en-US" sz="2200" dirty="0" smtClean="0">
                <a:latin typeface="Comic Sans MS" pitchFamily="66" charset="0"/>
              </a:rPr>
              <a:t> is actually used by organisms on Earth.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Energy flows through ecosystems from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producers to consumers</a:t>
            </a:r>
            <a:r>
              <a:rPr lang="en-US" sz="2200" dirty="0" smtClean="0">
                <a:latin typeface="Comic Sans MS" pitchFamily="66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What is a producer?</a:t>
            </a:r>
          </a:p>
          <a:p>
            <a:pPr lvl="2"/>
            <a:r>
              <a:rPr lang="en-US" sz="2200" dirty="0" smtClean="0">
                <a:latin typeface="Comic Sans MS" pitchFamily="66" charset="0"/>
              </a:rPr>
              <a:t>It makes its own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food</a:t>
            </a:r>
            <a:r>
              <a:rPr lang="en-US" sz="2200" dirty="0" smtClean="0">
                <a:latin typeface="Comic Sans MS" pitchFamily="66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What is a consumer?</a:t>
            </a:r>
          </a:p>
          <a:p>
            <a:pPr lvl="2"/>
            <a:r>
              <a:rPr lang="en-US" sz="2200" dirty="0" smtClean="0">
                <a:latin typeface="Comic Sans MS" pitchFamily="66" charset="0"/>
              </a:rPr>
              <a:t>Get food by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eating producers or other consumers</a:t>
            </a:r>
            <a:r>
              <a:rPr lang="en-US" sz="2200" dirty="0" smtClean="0">
                <a:latin typeface="Comic Sans MS" pitchFamily="66" charset="0"/>
              </a:rPr>
              <a:t>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34818" name="Picture 2" descr="http://ts2.mm.bing.net/images/thumbnail.aspx?q=4541219839936561&amp;id=73cb04bfb3826b47cde18a98c3b35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6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Producers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371600"/>
            <a:ext cx="441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Comic Sans MS" pitchFamily="66" charset="0"/>
              </a:rPr>
              <a:t>Can also be called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autotrophs.</a:t>
            </a:r>
          </a:p>
          <a:p>
            <a:r>
              <a:rPr lang="en-US" sz="2400" dirty="0" smtClean="0">
                <a:latin typeface="Comic Sans MS" pitchFamily="66" charset="0"/>
              </a:rPr>
              <a:t>“</a:t>
            </a:r>
            <a:r>
              <a:rPr lang="en-US" sz="2400" dirty="0" err="1" smtClean="0">
                <a:latin typeface="Comic Sans MS" pitchFamily="66" charset="0"/>
              </a:rPr>
              <a:t>Troph</a:t>
            </a:r>
            <a:r>
              <a:rPr lang="en-US" sz="2400" dirty="0" smtClean="0">
                <a:latin typeface="Comic Sans MS" pitchFamily="66" charset="0"/>
              </a:rPr>
              <a:t>” means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nourishment.</a:t>
            </a:r>
          </a:p>
          <a:p>
            <a:r>
              <a:rPr lang="en-US" sz="2400" dirty="0" smtClean="0">
                <a:latin typeface="Comic Sans MS" pitchFamily="66" charset="0"/>
              </a:rPr>
              <a:t>“Auto” means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self.</a:t>
            </a:r>
          </a:p>
          <a:p>
            <a:r>
              <a:rPr lang="en-US" sz="2400" dirty="0" smtClean="0">
                <a:latin typeface="Comic Sans MS" pitchFamily="66" charset="0"/>
              </a:rPr>
              <a:t>Look at it as a “self-feeder</a:t>
            </a:r>
          </a:p>
          <a:p>
            <a:r>
              <a:rPr lang="en-US" sz="2400" dirty="0" smtClean="0">
                <a:latin typeface="Comic Sans MS" pitchFamily="66" charset="0"/>
              </a:rPr>
              <a:t>Producers often contain chlorophyll and can use energy directly from the sun.</a:t>
            </a:r>
          </a:p>
          <a:p>
            <a:r>
              <a:rPr lang="en-US" sz="2400" dirty="0" smtClean="0">
                <a:latin typeface="Comic Sans MS" pitchFamily="66" charset="0"/>
              </a:rPr>
              <a:t>Examples: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plants,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algae, some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protists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, and some bacteria</a:t>
            </a:r>
            <a:r>
              <a:rPr lang="en-US" sz="2400" dirty="0" smtClean="0">
                <a:latin typeface="Comic Sans MS" pitchFamily="66" charset="0"/>
              </a:rPr>
              <a:t>!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83970" name="Picture 2" descr="http://ts1.mm.bing.net/images/thumbnail.aspx?q=4577181611524616&amp;id=5e299954dc48ce75fe7d7553baff0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2857500" cy="271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7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Review:  Niche of a Producer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371600"/>
            <a:ext cx="5486400" cy="50292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What is a niche?</a:t>
            </a:r>
          </a:p>
          <a:p>
            <a:pPr lvl="2"/>
            <a:r>
              <a:rPr lang="en-US" sz="2400" dirty="0" smtClean="0">
                <a:latin typeface="Comic Sans MS" pitchFamily="66" charset="0"/>
              </a:rPr>
              <a:t>It is 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“role/job” </a:t>
            </a:r>
            <a:r>
              <a:rPr lang="en-US" sz="2400" dirty="0" smtClean="0">
                <a:latin typeface="Comic Sans MS" pitchFamily="66" charset="0"/>
              </a:rPr>
              <a:t>of an organism in the environment.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Niche of a producer is: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Captures and transforms energy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into organic, stored energy for the use of living organisms.</a:t>
            </a:r>
          </a:p>
          <a:p>
            <a:pPr lvl="2"/>
            <a:r>
              <a:rPr lang="en-US" sz="2400" dirty="0" smtClean="0">
                <a:latin typeface="Comic Sans MS" pitchFamily="66" charset="0"/>
              </a:rPr>
              <a:t>May be a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photoautotroph</a:t>
            </a:r>
            <a:r>
              <a:rPr lang="en-US" sz="2400" dirty="0" smtClean="0">
                <a:latin typeface="Comic Sans MS" pitchFamily="66" charset="0"/>
              </a:rPr>
              <a:t> using light energy (means it gets energy from the sun)</a:t>
            </a:r>
          </a:p>
          <a:p>
            <a:pPr lvl="2"/>
            <a:r>
              <a:rPr lang="en-US" sz="2400" dirty="0" smtClean="0">
                <a:latin typeface="Comic Sans MS" pitchFamily="66" charset="0"/>
              </a:rPr>
              <a:t>May be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chemoautotrophs</a:t>
            </a:r>
            <a:r>
              <a:rPr lang="en-US" sz="2400" dirty="0" smtClean="0">
                <a:latin typeface="Comic Sans MS" pitchFamily="66" charset="0"/>
              </a:rPr>
              <a:t> using chemical energy</a:t>
            </a:r>
          </a:p>
          <a:p>
            <a:pPr lvl="2"/>
            <a:endParaRPr lang="en-US" sz="2000" dirty="0" smtClean="0"/>
          </a:p>
          <a:p>
            <a:pPr lvl="3">
              <a:buFont typeface="Arial" pitchFamily="34" charset="0"/>
              <a:buChar char="•"/>
            </a:pPr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1026" name="Picture 2" descr="http://4.bp.blogspot.com/-mCM__sHWY4o/ULFLfkJIUSI/AAAAAAAAAA8/P0hOrqFyRVk/s1600/Photoautotrop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2512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Photoautotroph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371600"/>
            <a:ext cx="70104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Is a producer that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captures energy from the sun</a:t>
            </a:r>
            <a:r>
              <a:rPr lang="en-US" sz="2400" dirty="0" smtClean="0">
                <a:latin typeface="Comic Sans MS" pitchFamily="66" charset="0"/>
              </a:rPr>
              <a:t> by: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Photosynthesis</a:t>
            </a:r>
          </a:p>
          <a:p>
            <a:pPr lvl="3"/>
            <a:r>
              <a:rPr lang="en-US" sz="2400" dirty="0" smtClean="0">
                <a:latin typeface="Comic Sans MS" pitchFamily="66" charset="0"/>
              </a:rPr>
              <a:t>Adds oxygen to the atmosphere</a:t>
            </a:r>
          </a:p>
          <a:p>
            <a:pPr lvl="3"/>
            <a:r>
              <a:rPr lang="en-US" sz="2400" dirty="0" smtClean="0">
                <a:latin typeface="Comic Sans MS" pitchFamily="66" charset="0"/>
              </a:rPr>
              <a:t>Removes carbon dioxide from the atmosphere</a:t>
            </a:r>
          </a:p>
          <a:p>
            <a:pPr lvl="2"/>
            <a:endParaRPr lang="en-US" sz="2000" dirty="0" smtClean="0"/>
          </a:p>
          <a:p>
            <a:pPr lvl="3">
              <a:buFont typeface="Arial" pitchFamily="34" charset="0"/>
              <a:buChar char="•"/>
            </a:pPr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5" name="Picture 6" descr="hair_ric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0"/>
            <a:ext cx="2590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24200" y="46402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Algae</a:t>
            </a:r>
          </a:p>
        </p:txBody>
      </p:sp>
      <p:pic>
        <p:nvPicPr>
          <p:cNvPr id="7" name="Picture 9" descr="300px-Laur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25888"/>
            <a:ext cx="2667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3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Comic Sans MS" pitchFamily="66" charset="0"/>
              </a:rPr>
              <a:t>Chemoautotrophs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524001"/>
            <a:ext cx="4419600" cy="4191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Capture energy from the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bonds of inorganic molecules </a:t>
            </a:r>
            <a:r>
              <a:rPr lang="en-US" sz="2600" dirty="0" smtClean="0">
                <a:latin typeface="Comic Sans MS" pitchFamily="66" charset="0"/>
              </a:rPr>
              <a:t>such as hydrogen sulfide.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This process is called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chemosynthesis</a:t>
            </a:r>
            <a:r>
              <a:rPr lang="en-US" sz="2600" dirty="0" smtClean="0">
                <a:latin typeface="Comic Sans MS" pitchFamily="66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Often occurs in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deep- sea vents</a:t>
            </a:r>
            <a:r>
              <a:rPr lang="en-US" sz="2600" dirty="0" smtClean="0">
                <a:latin typeface="Comic Sans MS" pitchFamily="66" charset="0"/>
              </a:rPr>
              <a:t> or guts of animals.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3">
              <a:buFont typeface="Arial" pitchFamily="34" charset="0"/>
              <a:buChar char="•"/>
            </a:pPr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84994" name="Picture 2" descr="http://ts1.mm.bing.net/images/thumbnail.aspx?q=4719916246172332&amp;id=cc73f5e2c28908c29a6453dcff25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112134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6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1E101-50BD-492D-8A8E-C83123A71EF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18434" name="Picture 1026" descr="Black Smo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27" descr="Tubewor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Tube Worms living in Black Smoker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515919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omic Sans MS" pitchFamily="66" charset="0"/>
              </a:rPr>
              <a:t>The Nonliving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5800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>
                <a:latin typeface="Comic Sans MS" pitchFamily="66" charset="0"/>
              </a:rPr>
              <a:t>Abiotic factors </a:t>
            </a:r>
          </a:p>
          <a:p>
            <a:pPr lvl="1"/>
            <a:r>
              <a:rPr lang="en-US" sz="8600" dirty="0">
                <a:latin typeface="Comic Sans MS" pitchFamily="66" charset="0"/>
              </a:rPr>
              <a:t>Are the </a:t>
            </a:r>
            <a:r>
              <a:rPr lang="en-US" sz="8600" b="1" dirty="0">
                <a:solidFill>
                  <a:srgbClr val="FF0000"/>
                </a:solidFill>
                <a:latin typeface="Comic Sans MS" pitchFamily="66" charset="0"/>
              </a:rPr>
              <a:t>nonliving parts</a:t>
            </a:r>
            <a:r>
              <a:rPr lang="en-US" sz="8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8600" dirty="0">
                <a:latin typeface="Comic Sans MS" pitchFamily="66" charset="0"/>
              </a:rPr>
              <a:t>of an organism’s environment.</a:t>
            </a:r>
          </a:p>
          <a:p>
            <a:pPr lvl="1"/>
            <a:r>
              <a:rPr lang="en-US" sz="8600" dirty="0">
                <a:latin typeface="Comic Sans MS" pitchFamily="66" charset="0"/>
              </a:rPr>
              <a:t>Examples:  </a:t>
            </a:r>
            <a:r>
              <a:rPr lang="en-US" sz="8600" b="1" dirty="0">
                <a:solidFill>
                  <a:srgbClr val="FF0000"/>
                </a:solidFill>
                <a:latin typeface="Comic Sans MS" pitchFamily="66" charset="0"/>
              </a:rPr>
              <a:t>air currents, temperature, moisture, </a:t>
            </a:r>
            <a:r>
              <a:rPr lang="en-US" sz="8600" dirty="0">
                <a:latin typeface="Comic Sans MS" pitchFamily="66" charset="0"/>
              </a:rPr>
              <a:t>light, and soil.</a:t>
            </a:r>
          </a:p>
          <a:p>
            <a:pPr lvl="1"/>
            <a:r>
              <a:rPr lang="en-US" sz="8600" dirty="0">
                <a:latin typeface="Comic Sans MS" pitchFamily="66" charset="0"/>
              </a:rPr>
              <a:t>Abiotic factors </a:t>
            </a:r>
            <a:r>
              <a:rPr lang="en-US" sz="8600" b="1" dirty="0">
                <a:solidFill>
                  <a:srgbClr val="FF0000"/>
                </a:solidFill>
                <a:latin typeface="Comic Sans MS" pitchFamily="66" charset="0"/>
              </a:rPr>
              <a:t>affect</a:t>
            </a:r>
            <a:r>
              <a:rPr lang="en-US" sz="8600" dirty="0">
                <a:latin typeface="Comic Sans MS" pitchFamily="66" charset="0"/>
              </a:rPr>
              <a:t> an organism’s life.</a:t>
            </a:r>
          </a:p>
          <a:p>
            <a:endParaRPr lang="en-US" dirty="0"/>
          </a:p>
        </p:txBody>
      </p:sp>
      <p:pic>
        <p:nvPicPr>
          <p:cNvPr id="4" name="Picture 2" descr="http://ts2.mm.bing.net/images/thumbnail.aspx?q=4522785854587697&amp;id=47d370dc671ec8abd1afcffe13dc05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6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Consumers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524001"/>
            <a:ext cx="4419600" cy="4191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omic Sans MS" pitchFamily="66" charset="0"/>
              </a:rPr>
              <a:t>Can also be called </a:t>
            </a:r>
            <a:r>
              <a:rPr lang="en-US" sz="2600" b="1" dirty="0" err="1" smtClean="0">
                <a:solidFill>
                  <a:srgbClr val="FF0000"/>
                </a:solidFill>
                <a:latin typeface="Comic Sans MS" pitchFamily="66" charset="0"/>
              </a:rPr>
              <a:t>heterotrophs</a:t>
            </a:r>
            <a:r>
              <a:rPr lang="en-US" sz="2600" dirty="0" smtClean="0">
                <a:latin typeface="Comic Sans MS" pitchFamily="66" charset="0"/>
              </a:rPr>
              <a:t>.</a:t>
            </a:r>
          </a:p>
          <a:p>
            <a:r>
              <a:rPr lang="en-US" sz="2600" dirty="0" smtClean="0">
                <a:latin typeface="Comic Sans MS" pitchFamily="66" charset="0"/>
              </a:rPr>
              <a:t>“Hetero” means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different</a:t>
            </a:r>
          </a:p>
          <a:p>
            <a:r>
              <a:rPr lang="en-US" sz="2600" dirty="0" smtClean="0">
                <a:latin typeface="Comic Sans MS" pitchFamily="66" charset="0"/>
              </a:rPr>
              <a:t>Look at it as an organism that eats “different types of food”</a:t>
            </a:r>
          </a:p>
          <a:p>
            <a:r>
              <a:rPr lang="en-US" sz="2600" dirty="0" smtClean="0">
                <a:latin typeface="Comic Sans MS" pitchFamily="66" charset="0"/>
              </a:rPr>
              <a:t>Eat other organisms to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obtain energy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pic>
        <p:nvPicPr>
          <p:cNvPr id="89090" name="Picture 2" descr="http://ts3.mm.bing.net/images/thumbnail.aspx?q=5043490490286798&amp;id=fd2ac51c1b1395a898a8e7d96c93d6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2600325" cy="207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2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Types of Consumers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524001"/>
            <a:ext cx="441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Herbivores</a:t>
            </a:r>
            <a:r>
              <a:rPr lang="en-US" sz="3000" dirty="0" smtClean="0">
                <a:latin typeface="Comic Sans MS" pitchFamily="66" charset="0"/>
              </a:rPr>
              <a:t> – eat only plants</a:t>
            </a:r>
          </a:p>
          <a:p>
            <a:pPr>
              <a:buNone/>
            </a:pPr>
            <a:endParaRPr lang="en-US" sz="3000" dirty="0" smtClean="0">
              <a:latin typeface="Comic Sans MS" pitchFamily="66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Carnivores</a:t>
            </a:r>
            <a:r>
              <a:rPr lang="en-US" sz="3000" dirty="0" smtClean="0">
                <a:latin typeface="Comic Sans MS" pitchFamily="66" charset="0"/>
              </a:rPr>
              <a:t> – eat only animals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endParaRPr lang="en-US" sz="3000" dirty="0" smtClean="0">
              <a:latin typeface="Comic Sans MS" pitchFamily="66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Omnivores</a:t>
            </a:r>
            <a:r>
              <a:rPr lang="en-US" sz="3000" dirty="0" smtClean="0">
                <a:latin typeface="Comic Sans MS" pitchFamily="66" charset="0"/>
              </a:rPr>
              <a:t> – eat both plants and animals.</a:t>
            </a:r>
          </a:p>
          <a:p>
            <a:pPr lvl="1"/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0" y="20574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33528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90" name="Picture 6" descr="http://ts1.mm.bing.net/images/thumbnail.aspx?q=4554834896095876&amp;id=aa8c9dd89cffadb4132e45fcdf502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0315">
            <a:off x="5734712" y="5048910"/>
            <a:ext cx="1784682" cy="178468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4267200" y="51054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86" name="Picture 2" descr="http://ts1.mm.bing.net/images/thumbnail.aspx?q=4539098131923424&amp;id=7fcb307c0cb84b1953a824ca006129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2828925" cy="1638300"/>
          </a:xfrm>
          <a:prstGeom prst="rect">
            <a:avLst/>
          </a:prstGeom>
          <a:noFill/>
        </p:spPr>
      </p:pic>
      <p:pic>
        <p:nvPicPr>
          <p:cNvPr id="1026" name="Picture 2" descr="http://i.livescience.com/images/i/000/040/435/i02/carnivore-cheetah-100727-02.jpg?13201893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204">
            <a:off x="5334000" y="3322504"/>
            <a:ext cx="2297854" cy="15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Types of Consumers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524001"/>
            <a:ext cx="4419600" cy="4191000"/>
          </a:xfrm>
        </p:spPr>
        <p:txBody>
          <a:bodyPr>
            <a:norm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Comic Sans MS" pitchFamily="66" charset="0"/>
              </a:rPr>
              <a:t>Detritivores</a:t>
            </a:r>
            <a:r>
              <a:rPr lang="en-US" sz="2600" dirty="0" smtClean="0">
                <a:latin typeface="Comic Sans MS" pitchFamily="66" charset="0"/>
              </a:rPr>
              <a:t> – eat detritus, or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dead organic matter</a:t>
            </a:r>
            <a:r>
              <a:rPr lang="en-US" sz="2600" dirty="0" smtClean="0">
                <a:latin typeface="Comic Sans MS" pitchFamily="66" charset="0"/>
              </a:rPr>
              <a:t>.</a:t>
            </a:r>
          </a:p>
          <a:p>
            <a:endParaRPr lang="en-US" sz="2600" dirty="0" smtClean="0">
              <a:latin typeface="Comic Sans MS" pitchFamily="66" charset="0"/>
            </a:endParaRPr>
          </a:p>
          <a:p>
            <a:endParaRPr lang="en-US" sz="2600" dirty="0" smtClean="0">
              <a:latin typeface="Comic Sans MS" pitchFamily="66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Decomposer</a:t>
            </a:r>
            <a:r>
              <a:rPr lang="en-US" sz="2600" dirty="0" smtClean="0">
                <a:latin typeface="Comic Sans MS" pitchFamily="66" charset="0"/>
              </a:rPr>
              <a:t> – are </a:t>
            </a:r>
            <a:r>
              <a:rPr lang="en-US" sz="2600" dirty="0" err="1" smtClean="0">
                <a:latin typeface="Comic Sans MS" pitchFamily="66" charset="0"/>
              </a:rPr>
              <a:t>detritivores</a:t>
            </a:r>
            <a:r>
              <a:rPr lang="en-US" sz="2600" dirty="0" smtClean="0">
                <a:latin typeface="Comic Sans MS" pitchFamily="66" charset="0"/>
              </a:rPr>
              <a:t> that break down organic matter into simpler compounds.</a:t>
            </a:r>
            <a:endParaRPr lang="en-US" sz="2600" dirty="0">
              <a:latin typeface="Comic Sans MS" pitchFamily="66" charset="0"/>
            </a:endParaRPr>
          </a:p>
        </p:txBody>
      </p:sp>
      <p:pic>
        <p:nvPicPr>
          <p:cNvPr id="94212" name="Picture 4" descr="http://ts1.mm.bing.net/images/thumbnail.aspx?q=4662492525887568&amp;id=014681e975fa2e351d8cdbfdee4955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3094">
            <a:off x="5775103" y="3713212"/>
            <a:ext cx="1990725" cy="2654300"/>
          </a:xfrm>
          <a:prstGeom prst="rect">
            <a:avLst/>
          </a:prstGeom>
          <a:noFill/>
        </p:spPr>
      </p:pic>
      <p:pic>
        <p:nvPicPr>
          <p:cNvPr id="94210" name="Picture 2" descr="http://ts1.mm.bing.net/images/thumbnail.aspx?q=4672139029709476&amp;id=66f1c8c4278ed390a40e1a1e0be707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2269">
            <a:off x="5364871" y="1831987"/>
            <a:ext cx="2857500" cy="1905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2971800" y="2889225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33800" y="51816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Consumer Terminology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3400" y="1371600"/>
            <a:ext cx="5486400" cy="4191000"/>
          </a:xfrm>
        </p:spPr>
        <p:txBody>
          <a:bodyPr>
            <a:noAutofit/>
          </a:bodyPr>
          <a:lstStyle/>
          <a:p>
            <a:r>
              <a:rPr lang="en-US" sz="2300" dirty="0" smtClean="0">
                <a:latin typeface="Comic Sans MS" pitchFamily="66" charset="0"/>
              </a:rPr>
              <a:t>Consumers that eat producers to get energy are what we call </a:t>
            </a:r>
            <a:r>
              <a:rPr lang="en-US" sz="2300" b="1" dirty="0" smtClean="0">
                <a:solidFill>
                  <a:srgbClr val="FF0000"/>
                </a:solidFill>
                <a:latin typeface="Comic Sans MS" pitchFamily="66" charset="0"/>
              </a:rPr>
              <a:t>primary consumers</a:t>
            </a:r>
            <a:r>
              <a:rPr lang="en-US" sz="2300" dirty="0" smtClean="0">
                <a:latin typeface="Comic Sans MS" pitchFamily="66" charset="0"/>
              </a:rPr>
              <a:t>.</a:t>
            </a:r>
          </a:p>
          <a:p>
            <a:r>
              <a:rPr lang="en-US" sz="2300" dirty="0" smtClean="0">
                <a:latin typeface="Comic Sans MS" pitchFamily="66" charset="0"/>
              </a:rPr>
              <a:t>In other words they are </a:t>
            </a:r>
            <a:r>
              <a:rPr lang="en-US" sz="2300" b="1" dirty="0" smtClean="0">
                <a:solidFill>
                  <a:srgbClr val="FF0000"/>
                </a:solidFill>
                <a:latin typeface="Comic Sans MS" pitchFamily="66" charset="0"/>
              </a:rPr>
              <a:t>herbivores</a:t>
            </a:r>
            <a:r>
              <a:rPr lang="en-US" sz="2300" dirty="0" smtClean="0">
                <a:latin typeface="Comic Sans MS" pitchFamily="66" charset="0"/>
              </a:rPr>
              <a:t>.</a:t>
            </a:r>
          </a:p>
          <a:p>
            <a:r>
              <a:rPr lang="en-US" sz="2300" dirty="0" smtClean="0">
                <a:latin typeface="Comic Sans MS" pitchFamily="66" charset="0"/>
              </a:rPr>
              <a:t>Most of the energy will be used up by the consumer (herbivore).</a:t>
            </a:r>
          </a:p>
          <a:p>
            <a:r>
              <a:rPr lang="en-US" sz="2300" dirty="0" smtClean="0">
                <a:latin typeface="Comic Sans MS" pitchFamily="66" charset="0"/>
              </a:rPr>
              <a:t>A consumer that eats another consumer is called a </a:t>
            </a:r>
            <a:r>
              <a:rPr lang="en-US" sz="2300" b="1" dirty="0" smtClean="0">
                <a:solidFill>
                  <a:srgbClr val="FF0000"/>
                </a:solidFill>
                <a:latin typeface="Comic Sans MS" pitchFamily="66" charset="0"/>
              </a:rPr>
              <a:t>secondary consumer</a:t>
            </a:r>
            <a:r>
              <a:rPr lang="en-US" sz="2300" dirty="0" smtClean="0">
                <a:latin typeface="Comic Sans MS" pitchFamily="66" charset="0"/>
              </a:rPr>
              <a:t>.</a:t>
            </a:r>
          </a:p>
          <a:p>
            <a:r>
              <a:rPr lang="en-US" sz="2300" dirty="0" smtClean="0">
                <a:latin typeface="Comic Sans MS" pitchFamily="66" charset="0"/>
              </a:rPr>
              <a:t>Or they may be called </a:t>
            </a:r>
            <a:r>
              <a:rPr lang="en-US" sz="2300" b="1" dirty="0" smtClean="0">
                <a:solidFill>
                  <a:srgbClr val="FF0000"/>
                </a:solidFill>
                <a:latin typeface="Comic Sans MS" pitchFamily="66" charset="0"/>
              </a:rPr>
              <a:t>predators or scavengers</a:t>
            </a:r>
            <a:r>
              <a:rPr lang="en-US" sz="2300" dirty="0" smtClean="0">
                <a:latin typeface="Comic Sans MS" pitchFamily="66" charset="0"/>
              </a:rPr>
              <a:t>.</a:t>
            </a:r>
            <a:endParaRPr lang="en-US" sz="2300" dirty="0">
              <a:latin typeface="Comic Sans MS" pitchFamily="66" charset="0"/>
            </a:endParaRPr>
          </a:p>
        </p:txBody>
      </p:sp>
      <p:pic>
        <p:nvPicPr>
          <p:cNvPr id="98308" name="Picture 4" descr="http://ts2.mm.bing.net/images/thumbnail.aspx?q=4735219211240785&amp;id=ef33caf60cb58e26858f20ae98248b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0"/>
            <a:ext cx="3005328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6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Consumer Terminology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524001"/>
            <a:ext cx="3962400" cy="41910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omic Sans MS" pitchFamily="66" charset="0"/>
              </a:rPr>
              <a:t>A consumer that eats another consumer that already ate a consumer is what we call a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tertiary consumer</a:t>
            </a:r>
            <a:r>
              <a:rPr lang="en-US" sz="2600" dirty="0" smtClean="0">
                <a:latin typeface="Comic Sans MS" pitchFamily="66" charset="0"/>
              </a:rPr>
              <a:t>.</a:t>
            </a:r>
          </a:p>
          <a:p>
            <a:r>
              <a:rPr lang="en-US" sz="2600" dirty="0" smtClean="0">
                <a:latin typeface="Comic Sans MS" pitchFamily="66" charset="0"/>
              </a:rPr>
              <a:t>This could be a carnivore, omnivore, predator, or scavenger.</a:t>
            </a:r>
            <a:endParaRPr lang="en-US" sz="2600" dirty="0">
              <a:latin typeface="Comic Sans MS" pitchFamily="66" charset="0"/>
            </a:endParaRPr>
          </a:p>
        </p:txBody>
      </p:sp>
      <p:pic>
        <p:nvPicPr>
          <p:cNvPr id="97282" name="Picture 2" descr="http://ts4.mm.bing.net/images/thumbnail.aspx?q=4769145164859059&amp;id=449f6fa2d8c82e49b29cb20500a6da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36576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32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Feeding Relationships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524001"/>
            <a:ext cx="4419600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Energy flows through an ecosystem in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one direction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From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producers to  consumers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Transfer of energy from the sun to producer to primary consumer then to higher order consumers is called a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food chain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99330" name="Picture 2" descr="http://ts3.mm.bing.net/images/thumbnail.aspx?q=4838732211160238&amp;id=82dbeb4b5bdd00ed9e191513ad59a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6688" y="1600200"/>
            <a:ext cx="3183128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7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Feeding Relationships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524001"/>
            <a:ext cx="2895600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Food chains: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Is a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linear sequence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that links species by their feeding relationships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Simple energy path through an ecosystem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0356" name="Picture 4" descr="http://ts1.mm.bing.net/images/thumbnail.aspx?q=4915414534783544&amp;id=67edf3b5bc8efcf93081dfe5cf71c5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4689228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8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parts in the food chain!</a:t>
            </a: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" y="2362200"/>
            <a:ext cx="8686800" cy="3581400"/>
          </a:xfr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8600" y="5791200"/>
            <a:ext cx="3124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Producer</a:t>
            </a:r>
            <a:r>
              <a:rPr lang="en-US" sz="240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trapped sunlight &amp; stored food)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order Consumer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971800" y="18288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Order Consumer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257800" y="13716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rd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Order consumer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315200" y="21336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4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Order Consumer</a:t>
            </a:r>
          </a:p>
        </p:txBody>
      </p:sp>
    </p:spTree>
    <p:extLst>
      <p:ext uri="{BB962C8B-B14F-4D97-AF65-F5344CB8AC3E}">
        <p14:creationId xmlns:p14="http://schemas.microsoft.com/office/powerpoint/2010/main" val="594039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  <p:bldP spid="327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Producer, Consumers &amp; Decomposers in this food chain:</a:t>
            </a:r>
          </a:p>
        </p:txBody>
      </p:sp>
      <p:pic>
        <p:nvPicPr>
          <p:cNvPr id="17412" name="Picture 5" descr="Food Chain Draw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828800"/>
            <a:ext cx="71628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09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Food Chain Organizational Levels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2000" y="1447800"/>
            <a:ext cx="6324600" cy="4191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levels: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Levels of nourishment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in a food chain.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Example: 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producer-herbivore-carnivore</a:t>
            </a:r>
            <a:r>
              <a:rPr lang="en-US" sz="2400" dirty="0" smtClean="0">
                <a:latin typeface="Comic Sans MS" pitchFamily="66" charset="0"/>
              </a:rPr>
              <a:t> has 3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levels.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Carnivores are the highest level.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Producers are the first of a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 (where energy enters the system)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Energy flows up the food chain from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lowest to highest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omic Sans MS" pitchFamily="66" charset="0"/>
              </a:rPr>
              <a:t>The Living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omic Sans MS" pitchFamily="66" charset="0"/>
              </a:rPr>
              <a:t>Biotic factors</a:t>
            </a:r>
          </a:p>
          <a:p>
            <a:pPr lvl="1"/>
            <a:r>
              <a:rPr lang="en-US" sz="2800" dirty="0">
                <a:latin typeface="Comic Sans MS" pitchFamily="66" charset="0"/>
              </a:rPr>
              <a:t>Are all of the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living organisms </a:t>
            </a:r>
            <a:r>
              <a:rPr lang="en-US" sz="2800" dirty="0">
                <a:latin typeface="Comic Sans MS" pitchFamily="66" charset="0"/>
              </a:rPr>
              <a:t>that inhabit an environment.</a:t>
            </a:r>
          </a:p>
          <a:p>
            <a:pPr lvl="1"/>
            <a:r>
              <a:rPr lang="en-US" sz="2800" dirty="0">
                <a:latin typeface="Comic Sans MS" pitchFamily="66" charset="0"/>
              </a:rPr>
              <a:t>All organisms depend on others directly or indirectly for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food, shelter, </a:t>
            </a:r>
            <a:r>
              <a:rPr lang="en-US" sz="2800" dirty="0">
                <a:latin typeface="Comic Sans MS" pitchFamily="66" charset="0"/>
              </a:rPr>
              <a:t>reproduction, or protection.</a:t>
            </a:r>
          </a:p>
          <a:p>
            <a:endParaRPr lang="en-US" sz="2800" dirty="0" smtClean="0"/>
          </a:p>
          <a:p>
            <a:pPr marL="114300" indent="0" algn="ctr">
              <a:buNone/>
            </a:pPr>
            <a:r>
              <a:rPr lang="en-US" sz="2800" dirty="0" smtClean="0">
                <a:hlinkClick r:id="rId2"/>
              </a:rPr>
              <a:t>Abiotic and Biotic Factors</a:t>
            </a:r>
            <a:endParaRPr lang="en-US" sz="2800" dirty="0"/>
          </a:p>
        </p:txBody>
      </p:sp>
      <p:pic>
        <p:nvPicPr>
          <p:cNvPr id="4" name="Picture 2" descr="http://ts4.mm.bing.net/images/thumbnail.aspx?q=4692054802893335&amp;id=854fef9eb1fa2dc54770e98c988e9e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1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Further Information on </a:t>
            </a:r>
            <a:r>
              <a:rPr lang="en-US" sz="3200" dirty="0" err="1" smtClean="0">
                <a:latin typeface="Comic Sans MS" pitchFamily="66" charset="0"/>
              </a:rPr>
              <a:t>Trophic</a:t>
            </a:r>
            <a:r>
              <a:rPr lang="en-US" sz="3200" dirty="0" smtClean="0">
                <a:latin typeface="Comic Sans MS" pitchFamily="66" charset="0"/>
              </a:rPr>
              <a:t> Levels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2000" y="1447800"/>
            <a:ext cx="6705600" cy="3429000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latin typeface="Comic Sans MS" pitchFamily="66" charset="0"/>
              </a:rPr>
              <a:t>Trophic</a:t>
            </a:r>
            <a:r>
              <a:rPr lang="en-US" sz="2200" dirty="0" smtClean="0">
                <a:latin typeface="Comic Sans MS" pitchFamily="66" charset="0"/>
              </a:rPr>
              <a:t> levels (More review…):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Primary consumers are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herbivores</a:t>
            </a:r>
            <a:r>
              <a:rPr lang="en-US" sz="2200" dirty="0" smtClean="0">
                <a:latin typeface="Comic Sans MS" pitchFamily="66" charset="0"/>
              </a:rPr>
              <a:t> (first consumer above a producer)!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Secondary consumers are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carnivores</a:t>
            </a:r>
            <a:r>
              <a:rPr lang="en-US" sz="2200" dirty="0" smtClean="0">
                <a:latin typeface="Comic Sans MS" pitchFamily="66" charset="0"/>
              </a:rPr>
              <a:t> that eat herbivores!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Tertiary consumers are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carnivores</a:t>
            </a:r>
            <a:r>
              <a:rPr lang="en-US" sz="2200" dirty="0" smtClean="0">
                <a:latin typeface="Comic Sans MS" pitchFamily="66" charset="0"/>
              </a:rPr>
              <a:t> that eat secondary consumers.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Omnivores may be listed at different positions in a food chain.</a:t>
            </a:r>
          </a:p>
          <a:p>
            <a:pPr lvl="2"/>
            <a:r>
              <a:rPr lang="en-US" sz="2200" dirty="0" smtClean="0">
                <a:latin typeface="Comic Sans MS" pitchFamily="66" charset="0"/>
              </a:rPr>
              <a:t>Example:  If you eat a salad, it is producer - omnivore</a:t>
            </a:r>
            <a:endParaRPr lang="en-US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Feeding Relationships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1524001"/>
            <a:ext cx="4191000" cy="4191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Food webs: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Are a model that show the </a:t>
            </a:r>
            <a:r>
              <a:rPr lang="en-US" sz="2200" b="1" dirty="0" smtClean="0">
                <a:solidFill>
                  <a:srgbClr val="FF0000"/>
                </a:solidFill>
                <a:latin typeface="Comic Sans MS" pitchFamily="66" charset="0"/>
              </a:rPr>
              <a:t>complex network of feeding </a:t>
            </a:r>
            <a:r>
              <a:rPr lang="en-US" sz="2200" dirty="0" smtClean="0">
                <a:latin typeface="Comic Sans MS" pitchFamily="66" charset="0"/>
              </a:rPr>
              <a:t>relationships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and the flow of energy within and sometimes beyond an ecosystem.</a:t>
            </a:r>
          </a:p>
          <a:p>
            <a:pPr lvl="1"/>
            <a:r>
              <a:rPr lang="en-US" sz="2200" dirty="0" smtClean="0">
                <a:latin typeface="Comic Sans MS" pitchFamily="66" charset="0"/>
              </a:rPr>
              <a:t>More realistic path through an ecosystem made of many food chains!</a:t>
            </a:r>
            <a:endParaRPr lang="en-US" sz="2200" dirty="0">
              <a:latin typeface="Comic Sans MS" pitchFamily="66" charset="0"/>
            </a:endParaRPr>
          </a:p>
        </p:txBody>
      </p:sp>
      <p:pic>
        <p:nvPicPr>
          <p:cNvPr id="5" name="Picture 2" descr="bio_ch3_6190.jpg                                               0002FAD8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592513" cy="477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9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Food Web</a:t>
            </a:r>
          </a:p>
        </p:txBody>
      </p:sp>
      <p:pic>
        <p:nvPicPr>
          <p:cNvPr id="19460" name="Picture 4" descr="food_web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77200" cy="54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095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Ecosystems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>
                <a:hlinkClick r:id="rId2"/>
              </a:rPr>
              <a:t>How Ecosystems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53400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Main Idea</a:t>
            </a:r>
            <a:r>
              <a:rPr lang="en-US" dirty="0"/>
              <a:t>.  </a:t>
            </a:r>
            <a:r>
              <a:rPr lang="en-US" dirty="0" smtClean="0"/>
              <a:t>Producers provide energy for other organisms in an ecosystem.  Complete the following sentences with the correct term.</a:t>
            </a:r>
          </a:p>
          <a:p>
            <a:pPr marL="114300" indent="0">
              <a:buNone/>
            </a:pPr>
            <a:r>
              <a:rPr lang="en-US" dirty="0" smtClean="0"/>
              <a:t>Autotrophs		Eating			Nonliving</a:t>
            </a:r>
          </a:p>
          <a:p>
            <a:pPr marL="114300" indent="0">
              <a:buNone/>
            </a:pPr>
            <a:r>
              <a:rPr lang="en-US" dirty="0" smtClean="0"/>
              <a:t>Consumers		Heterotrophs		Producers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____________________ are organisms that get their energy from ____________________ resources.  These organisms are also called _________________________.</a:t>
            </a: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dirty="0" smtClean="0"/>
              <a:t>____________________ are organisms that get their energy by ____________________ other organisms.  These organisms are also called ___________________.</a:t>
            </a: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dirty="0" smtClean="0"/>
              <a:t>Why are producers important to an ecosystem?</a:t>
            </a: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dirty="0" smtClean="0"/>
              <a:t>What is the difference between a consumer and a producer?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scrap piece of paper.  Follow the website hints and record the organisms in their appropriate sequence on the food web.</a:t>
            </a:r>
          </a:p>
          <a:p>
            <a:r>
              <a:rPr lang="en-US" dirty="0" smtClean="0"/>
              <a:t>Label producers on the bottom; then primary consumers (herbivores), secondary consumers (carnivores), tertiary consumers, quaternary consumers (4</a:t>
            </a:r>
            <a:r>
              <a:rPr lang="en-US" baseline="30000" dirty="0" smtClean="0"/>
              <a:t>th</a:t>
            </a:r>
            <a:r>
              <a:rPr lang="en-US" dirty="0" smtClean="0"/>
              <a:t> level).</a:t>
            </a:r>
          </a:p>
          <a:p>
            <a:pPr algn="ctr"/>
            <a:r>
              <a:rPr lang="en-US" dirty="0" smtClean="0">
                <a:hlinkClick r:id="rId2"/>
              </a:rPr>
              <a:t>Marine Food Web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</a:t>
            </a:r>
            <a:br>
              <a:rPr lang="en-US" dirty="0" smtClean="0"/>
            </a:br>
            <a:r>
              <a:rPr lang="en-US" dirty="0" smtClean="0"/>
              <a:t>Principles of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Ecological Pyramids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1447800"/>
            <a:ext cx="4648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a diagram that shows the relative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amounts of energy or matter</a:t>
            </a:r>
            <a:r>
              <a:rPr lang="en-US" sz="2400" dirty="0" smtClean="0">
                <a:latin typeface="Comic Sans MS" pitchFamily="66" charset="0"/>
              </a:rPr>
              <a:t> contained within each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 in a food chain or food web.</a:t>
            </a:r>
          </a:p>
          <a:p>
            <a:r>
              <a:rPr lang="en-US" sz="2400" dirty="0" smtClean="0">
                <a:latin typeface="Comic Sans MS" pitchFamily="66" charset="0"/>
              </a:rPr>
              <a:t>Can be represented in three forms: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Energy Pyramid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Biomass Pyramid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Pyramid of Numbers</a:t>
            </a:r>
          </a:p>
        </p:txBody>
      </p:sp>
      <p:pic>
        <p:nvPicPr>
          <p:cNvPr id="109570" name="Picture 2" descr="http://ts1.mm.bing.net/images/thumbnail.aspx?q=4512473630834724&amp;id=eece636aa68b50e524ade045f8b85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408" y="1981200"/>
            <a:ext cx="3039892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8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Energy Pyramid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14478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Comic Sans MS" pitchFamily="66" charset="0"/>
              </a:rPr>
              <a:t>Another way of showing the transfer of energy.</a:t>
            </a:r>
          </a:p>
          <a:p>
            <a:r>
              <a:rPr lang="en-US" sz="2400" dirty="0" smtClean="0">
                <a:latin typeface="Comic Sans MS" pitchFamily="66" charset="0"/>
              </a:rPr>
              <a:t>Compares energy used by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producers, primary consumers, </a:t>
            </a:r>
            <a:r>
              <a:rPr lang="en-US" sz="2400" dirty="0" smtClean="0">
                <a:latin typeface="Comic Sans MS" pitchFamily="66" charset="0"/>
              </a:rPr>
              <a:t>and other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levels.</a:t>
            </a:r>
          </a:p>
          <a:p>
            <a:r>
              <a:rPr lang="en-US" sz="2400" dirty="0" smtClean="0">
                <a:latin typeface="Comic Sans MS" pitchFamily="66" charset="0"/>
              </a:rPr>
              <a:t>Illustrates how available energy is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distributed</a:t>
            </a:r>
            <a:r>
              <a:rPr lang="en-US" sz="2400" dirty="0" smtClean="0">
                <a:latin typeface="Comic Sans MS" pitchFamily="66" charset="0"/>
              </a:rPr>
              <a:t> among the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levels in an ecosystem.</a:t>
            </a:r>
          </a:p>
          <a:p>
            <a:r>
              <a:rPr lang="en-US" sz="2400" dirty="0" smtClean="0">
                <a:latin typeface="Comic Sans MS" pitchFamily="66" charset="0"/>
              </a:rPr>
              <a:t>Very large base with smaller sections at the top</a:t>
            </a:r>
          </a:p>
          <a:p>
            <a:endParaRPr lang="en-US" sz="2000" dirty="0" smtClean="0">
              <a:latin typeface="Comic Sans MS" pitchFamily="66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902408" y="946446"/>
            <a:ext cx="3429000" cy="4038600"/>
            <a:chOff x="1335" y="1248"/>
            <a:chExt cx="2745" cy="2832"/>
          </a:xfrm>
        </p:grpSpPr>
        <p:pic>
          <p:nvPicPr>
            <p:cNvPr id="5" name="Picture 6" descr="bhspe-051306-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0" y="1248"/>
              <a:ext cx="2460" cy="2832"/>
            </a:xfrm>
            <a:prstGeom prst="rect">
              <a:avLst/>
            </a:prstGeom>
            <a:noFill/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263" y="3675"/>
              <a:ext cx="86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energy transferred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335" y="3618"/>
              <a:ext cx="38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>
                  <a:latin typeface="Arial" charset="0"/>
                </a:rPr>
                <a:t>energy</a:t>
              </a:r>
            </a:p>
            <a:p>
              <a:pPr algn="ctr"/>
              <a:r>
                <a:rPr lang="en-US" sz="1300" b="1">
                  <a:latin typeface="Arial" charset="0"/>
                </a:rPr>
                <a:t>lost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1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Loss of Available Energy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1143000"/>
            <a:ext cx="7848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Energy comes from sunlight</a:t>
            </a:r>
          </a:p>
          <a:p>
            <a:r>
              <a:rPr lang="en-US" sz="2400" dirty="0" smtClean="0">
                <a:latin typeface="Comic Sans MS" pitchFamily="66" charset="0"/>
              </a:rPr>
              <a:t>We use energy for movement, digestion, and growth</a:t>
            </a:r>
          </a:p>
          <a:p>
            <a:r>
              <a:rPr lang="en-US" sz="2400" dirty="0" smtClean="0">
                <a:latin typeface="Comic Sans MS" pitchFamily="66" charset="0"/>
              </a:rPr>
              <a:t>So when we look at how energy becomes available or is lost, we have to define biomass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Is a measure of 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total dry mass of organism in a given area</a:t>
            </a:r>
            <a:r>
              <a:rPr lang="en-US" sz="2400" b="1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When a consumer eats a producer, a great amount of energy is lost as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heat and waste</a:t>
            </a:r>
            <a:r>
              <a:rPr lang="en-US" sz="2400" dirty="0" smtClean="0">
                <a:latin typeface="Comic Sans MS" pitchFamily="66" charset="0"/>
              </a:rPr>
              <a:t>!</a:t>
            </a:r>
          </a:p>
          <a:p>
            <a:r>
              <a:rPr lang="en-US" sz="2400" dirty="0" smtClean="0">
                <a:latin typeface="Comic Sans MS" pitchFamily="66" charset="0"/>
              </a:rPr>
              <a:t>The loss of energy between trophic levels can be as great as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90%.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This means only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10%</a:t>
            </a:r>
            <a:r>
              <a:rPr lang="en-US" sz="2400" dirty="0" smtClean="0">
                <a:latin typeface="Comic Sans MS" pitchFamily="66" charset="0"/>
              </a:rPr>
              <a:t> is left to transfer from one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 to the next.</a:t>
            </a:r>
          </a:p>
        </p:txBody>
      </p:sp>
    </p:spTree>
    <p:extLst>
      <p:ext uri="{BB962C8B-B14F-4D97-AF65-F5344CB8AC3E}">
        <p14:creationId xmlns:p14="http://schemas.microsoft.com/office/powerpoint/2010/main" val="12645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Habitat versus Niche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What do you think the difference between a habitat </a:t>
            </a:r>
            <a:r>
              <a:rPr lang="en-US" dirty="0" smtClean="0">
                <a:latin typeface="Comic Sans MS" pitchFamily="66" charset="0"/>
              </a:rPr>
              <a:t>and </a:t>
            </a:r>
            <a:r>
              <a:rPr lang="en-US" dirty="0">
                <a:latin typeface="Comic Sans MS" pitchFamily="66" charset="0"/>
              </a:rPr>
              <a:t>a niche is?</a:t>
            </a:r>
          </a:p>
          <a:p>
            <a:pPr lvl="3"/>
            <a:r>
              <a:rPr lang="en-US" sz="2400" dirty="0">
                <a:latin typeface="Comic Sans MS" pitchFamily="66" charset="0"/>
              </a:rPr>
              <a:t>Habitat is the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place</a:t>
            </a:r>
            <a:r>
              <a:rPr lang="en-US" sz="2400" dirty="0">
                <a:latin typeface="Comic Sans MS" pitchFamily="66" charset="0"/>
              </a:rPr>
              <a:t> a plant or animal lives.</a:t>
            </a:r>
          </a:p>
          <a:p>
            <a:pPr lvl="3"/>
            <a:r>
              <a:rPr lang="en-US" sz="2400" dirty="0">
                <a:latin typeface="Comic Sans MS" pitchFamily="66" charset="0"/>
              </a:rPr>
              <a:t>Niche is an organism’s total way of life or its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“role/job” </a:t>
            </a:r>
            <a:r>
              <a:rPr lang="en-US" sz="2400" dirty="0">
                <a:latin typeface="Comic Sans MS" pitchFamily="66" charset="0"/>
              </a:rPr>
              <a:t>in the environment.</a:t>
            </a:r>
          </a:p>
          <a:p>
            <a:endParaRPr lang="en-US" dirty="0"/>
          </a:p>
        </p:txBody>
      </p:sp>
      <p:pic>
        <p:nvPicPr>
          <p:cNvPr id="4" name="Picture 4" descr="http://ts4.mm.bing.net/images/thumbnail.aspx?q=4963771603093539&amp;id=08c75a0feadca71a00fa97dbc50dcd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0"/>
            <a:ext cx="3454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1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chemeClr val="accent1"/>
                </a:solidFill>
                <a:latin typeface="Comic Sans MS" pitchFamily="66" charset="0"/>
              </a:rPr>
              <a:t>Trophic</a:t>
            </a:r>
            <a:r>
              <a:rPr lang="en-US" sz="3600" b="1" dirty="0" smtClean="0">
                <a:solidFill>
                  <a:schemeClr val="accent1"/>
                </a:solidFill>
                <a:latin typeface="Comic Sans MS" pitchFamily="66" charset="0"/>
              </a:rPr>
              <a:t> Levels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47800" y="3352800"/>
            <a:ext cx="6705600" cy="1219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438400" y="2057400"/>
            <a:ext cx="4343400" cy="1295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24200" y="914400"/>
            <a:ext cx="25908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752600" y="51054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omic Sans MS" pitchFamily="66" charset="0"/>
              </a:rPr>
              <a:t>Producers- Autotrophs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219200" y="35814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Primary consumers- Herbivores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2362200" y="2286000"/>
            <a:ext cx="464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Secondary consumers-small carnivores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3200400" y="9144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Tertiary consumers- top carnivores</a:t>
            </a:r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 flipV="1">
            <a:off x="457200" y="762000"/>
            <a:ext cx="0" cy="5486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609600" y="762000"/>
            <a:ext cx="609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N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R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G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952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tro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5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85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Biomass Pyramid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447800"/>
            <a:ext cx="3705785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Compares 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biomass</a:t>
            </a:r>
            <a:r>
              <a:rPr lang="en-US" sz="2400" dirty="0" smtClean="0">
                <a:latin typeface="Comic Sans MS" pitchFamily="66" charset="0"/>
              </a:rPr>
              <a:t> of different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levels within an ecosystem</a:t>
            </a:r>
          </a:p>
          <a:p>
            <a:r>
              <a:rPr lang="en-US" sz="2400" dirty="0" smtClean="0">
                <a:latin typeface="Comic Sans MS" pitchFamily="66" charset="0"/>
              </a:rPr>
              <a:t>Provides a picture of 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mass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of producers needed to support primary consumers, the mass of primary consumers to support secondary consumers, and so on…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648200" y="1295400"/>
            <a:ext cx="3276600" cy="4137025"/>
            <a:chOff x="1296" y="1666"/>
            <a:chExt cx="3264" cy="2606"/>
          </a:xfrm>
        </p:grpSpPr>
        <p:pic>
          <p:nvPicPr>
            <p:cNvPr id="9" name="Picture 7" descr="bhspe-051306-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6" y="1666"/>
              <a:ext cx="3216" cy="2606"/>
            </a:xfrm>
            <a:prstGeom prst="rect">
              <a:avLst/>
            </a:prstGeom>
            <a:noFill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44" y="1900"/>
              <a:ext cx="6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tertiary</a:t>
              </a:r>
            </a:p>
            <a:p>
              <a:r>
                <a:rPr lang="en-US" sz="1300" b="1">
                  <a:latin typeface="Arial" charset="0"/>
                </a:rPr>
                <a:t>consumers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344" y="2620"/>
              <a:ext cx="6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secondary</a:t>
              </a:r>
            </a:p>
            <a:p>
              <a:r>
                <a:rPr lang="en-US" sz="1300" b="1">
                  <a:latin typeface="Arial" charset="0"/>
                </a:rPr>
                <a:t>consumers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344" y="3100"/>
              <a:ext cx="67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primary</a:t>
              </a:r>
            </a:p>
            <a:p>
              <a:r>
                <a:rPr lang="en-US" sz="1300" b="1">
                  <a:latin typeface="Arial" charset="0"/>
                </a:rPr>
                <a:t>consumers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390" y="3792"/>
              <a:ext cx="62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producers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056" y="1920"/>
              <a:ext cx="5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75 g/m2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027" y="2496"/>
              <a:ext cx="53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150g/m2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027" y="3177"/>
              <a:ext cx="53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675g/m2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888" y="3753"/>
              <a:ext cx="59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2000g/m2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392" y="2988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392" y="2400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392" y="1824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376" y="3777"/>
              <a:ext cx="62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producers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881" y="3744"/>
              <a:ext cx="59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2000g/m2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7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96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Pyramid of Numbers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1447800"/>
            <a:ext cx="33528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Shows the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numbers</a:t>
            </a:r>
            <a:r>
              <a:rPr lang="en-US" sz="2400" dirty="0" smtClean="0">
                <a:latin typeface="Comic Sans MS" pitchFamily="66" charset="0"/>
              </a:rPr>
              <a:t> of individual organisms at each </a:t>
            </a:r>
            <a:r>
              <a:rPr lang="en-US" sz="2400" dirty="0" err="1" smtClean="0">
                <a:latin typeface="Comic Sans MS" pitchFamily="66" charset="0"/>
              </a:rPr>
              <a:t>trophic</a:t>
            </a:r>
            <a:r>
              <a:rPr lang="en-US" sz="2400" dirty="0" smtClean="0">
                <a:latin typeface="Comic Sans MS" pitchFamily="66" charset="0"/>
              </a:rPr>
              <a:t> level in an ecosystem</a:t>
            </a:r>
          </a:p>
          <a:p>
            <a:r>
              <a:rPr lang="en-US" sz="2400" dirty="0" smtClean="0">
                <a:latin typeface="Comic Sans MS" pitchFamily="66" charset="0"/>
              </a:rPr>
              <a:t>Effective in showing the vast numbers of producers required to support even a few top level consumers</a:t>
            </a:r>
          </a:p>
        </p:txBody>
      </p:sp>
      <p:grpSp>
        <p:nvGrpSpPr>
          <p:cNvPr id="23" name="Group 44"/>
          <p:cNvGrpSpPr>
            <a:grpSpLocks/>
          </p:cNvGrpSpPr>
          <p:nvPr/>
        </p:nvGrpSpPr>
        <p:grpSpPr bwMode="auto">
          <a:xfrm>
            <a:off x="4419600" y="1524000"/>
            <a:ext cx="3568700" cy="3873500"/>
            <a:chOff x="1244" y="1438"/>
            <a:chExt cx="3336" cy="2636"/>
          </a:xfrm>
        </p:grpSpPr>
        <p:pic>
          <p:nvPicPr>
            <p:cNvPr id="24" name="Picture 20" descr="bhspe-051306-0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4" y="1438"/>
              <a:ext cx="3264" cy="2636"/>
            </a:xfrm>
            <a:prstGeom prst="rect">
              <a:avLst/>
            </a:prstGeom>
            <a:noFill/>
          </p:spPr>
        </p:pic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340" y="1729"/>
              <a:ext cx="688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tertiary</a:t>
              </a:r>
            </a:p>
            <a:p>
              <a:r>
                <a:rPr lang="en-US" sz="1300" b="1">
                  <a:latin typeface="Arial" charset="0"/>
                </a:rPr>
                <a:t>consumers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344" y="2304"/>
              <a:ext cx="68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secondary</a:t>
              </a:r>
            </a:p>
            <a:p>
              <a:r>
                <a:rPr lang="en-US" sz="1300" b="1">
                  <a:latin typeface="Arial" charset="0"/>
                </a:rPr>
                <a:t>consumers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344" y="2880"/>
              <a:ext cx="68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primary</a:t>
              </a:r>
            </a:p>
            <a:p>
              <a:r>
                <a:rPr lang="en-US" sz="1300" b="1">
                  <a:latin typeface="Arial" charset="0"/>
                </a:rPr>
                <a:t>consumers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438" y="3648"/>
              <a:ext cx="64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producers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386" y="1680"/>
              <a:ext cx="17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5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4224" y="2313"/>
              <a:ext cx="3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5000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4067" y="2927"/>
              <a:ext cx="50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500,000</a:t>
              </a: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885" y="3648"/>
              <a:ext cx="59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latin typeface="Arial" charset="0"/>
                </a:rPr>
                <a:t>5,000,000</a:t>
              </a: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1392" y="2208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1392" y="1632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1392" y="2832"/>
              <a:ext cx="3120" cy="0"/>
            </a:xfrm>
            <a:prstGeom prst="line">
              <a:avLst/>
            </a:prstGeom>
            <a:noFill/>
            <a:ln w="2540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3880" y="3639"/>
              <a:ext cx="59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5,000,000</a:t>
              </a: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1427" y="3639"/>
              <a:ext cx="64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producers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410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Main Idea:  An energy pyramid shows the distribution of energy among trophic levels.</a:t>
            </a:r>
          </a:p>
          <a:p>
            <a:pPr marL="114300" indent="0">
              <a:buNone/>
            </a:pPr>
            <a:r>
              <a:rPr lang="en-US" sz="2000" dirty="0" smtClean="0"/>
              <a:t>Biomass	Heat	Waste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The measure of the total dry mass of organisms in a given area is called ______________________.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When a consumer incorporates the biomass of a producer into its own biomass, a large amount of energy is lost as ______________________ and ______________________.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Label the four tiers of the energy pyramid with the correct trophic level (producers, primary consumers, secondary consumers, tertiary consumers).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419600"/>
            <a:ext cx="3433762" cy="22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0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</a:t>
            </a:r>
            <a:br>
              <a:rPr lang="en-US" dirty="0" smtClean="0"/>
            </a:br>
            <a:r>
              <a:rPr lang="en-US" dirty="0" smtClean="0"/>
              <a:t>Principles of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ssl.ucar.edu/LAR/2007/catalog/tiimes/images/holland-n-c-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04900"/>
            <a:ext cx="5562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6600" b="1" smtClean="0">
                <a:solidFill>
                  <a:srgbClr val="FF0000"/>
                </a:solidFill>
              </a:rPr>
              <a:t>Biogeochemical Cycles</a:t>
            </a:r>
          </a:p>
        </p:txBody>
      </p:sp>
    </p:spTree>
    <p:extLst>
      <p:ext uri="{BB962C8B-B14F-4D97-AF65-F5344CB8AC3E}">
        <p14:creationId xmlns:p14="http://schemas.microsoft.com/office/powerpoint/2010/main" val="11016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 park - take our sea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838200"/>
            <a:ext cx="533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z="3300">
              <a:latin typeface="Times New Roman" panose="02020603050405020304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724382" y="76200"/>
            <a:ext cx="373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000" b="1" u="sng" dirty="0">
                <a:latin typeface="Arial" panose="020B0604020202020204" pitchFamily="34" charset="0"/>
              </a:rPr>
              <a:t>Defined</a:t>
            </a:r>
            <a:r>
              <a:rPr lang="en-US" altLang="en-US" sz="3000" dirty="0">
                <a:latin typeface="Arial" panose="020B0604020202020204" pitchFamily="34" charset="0"/>
              </a:rPr>
              <a:t>: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Movement</a:t>
            </a:r>
            <a:r>
              <a:rPr lang="en-US" altLang="en-US" sz="3000" dirty="0">
                <a:latin typeface="Arial" panose="020B0604020202020204" pitchFamily="34" charset="0"/>
              </a:rPr>
              <a:t> of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water</a:t>
            </a:r>
            <a:r>
              <a:rPr lang="en-US" altLang="en-US" sz="3000" dirty="0">
                <a:latin typeface="Arial" panose="020B0604020202020204" pitchFamily="34" charset="0"/>
              </a:rPr>
              <a:t> through the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Earth</a:t>
            </a:r>
            <a:r>
              <a:rPr lang="en-US" altLang="en-US" sz="3000" dirty="0">
                <a:latin typeface="Arial" panose="020B0604020202020204" pitchFamily="34" charset="0"/>
              </a:rPr>
              <a:t> and its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atmosphere</a:t>
            </a:r>
          </a:p>
          <a:p>
            <a:pPr eaLnBrk="1" hangingPunct="1">
              <a:buFontTx/>
              <a:buChar char="•"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75%</a:t>
            </a:r>
            <a:r>
              <a:rPr lang="en-US" altLang="en-US" sz="3000" dirty="0">
                <a:latin typeface="Arial" panose="020B0604020202020204" pitchFamily="34" charset="0"/>
              </a:rPr>
              <a:t> of the Earth is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covered</a:t>
            </a:r>
            <a:r>
              <a:rPr lang="en-US" altLang="en-US" sz="3000" dirty="0">
                <a:latin typeface="Arial" panose="020B0604020202020204" pitchFamily="34" charset="0"/>
              </a:rPr>
              <a:t> in water</a:t>
            </a:r>
          </a:p>
          <a:p>
            <a:pPr eaLnBrk="1" hangingPunct="1">
              <a:buFontTx/>
              <a:buChar char="•"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Less</a:t>
            </a:r>
            <a:r>
              <a:rPr lang="en-US" altLang="en-US" sz="3000" dirty="0">
                <a:latin typeface="Arial" panose="020B0604020202020204" pitchFamily="34" charset="0"/>
              </a:rPr>
              <a:t> than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1%</a:t>
            </a:r>
            <a:r>
              <a:rPr lang="en-US" altLang="en-US" sz="3000" dirty="0">
                <a:latin typeface="Arial" panose="020B0604020202020204" pitchFamily="34" charset="0"/>
              </a:rPr>
              <a:t> is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drinkable</a:t>
            </a:r>
            <a:r>
              <a:rPr lang="en-US" altLang="en-US" sz="3000" dirty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dirty="0">
                <a:latin typeface="Arial" panose="020B0604020202020204" pitchFamily="34" charset="0"/>
              </a:rPr>
              <a:t>Most water is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salty</a:t>
            </a:r>
            <a:r>
              <a:rPr lang="en-US" altLang="en-US" sz="3000" dirty="0">
                <a:latin typeface="Arial" panose="020B0604020202020204" pitchFamily="34" charset="0"/>
              </a:rPr>
              <a:t> or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frozen</a:t>
            </a:r>
          </a:p>
        </p:txBody>
      </p:sp>
      <p:pic>
        <p:nvPicPr>
          <p:cNvPr id="3076" name="Picture 5" descr="ground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700"/>
            <a:ext cx="4752842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"/>
            <a:ext cx="4038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Water</a:t>
            </a:r>
          </a:p>
          <a:p>
            <a:pPr algn="ctr" eaLnBrk="1" hangingPunct="1">
              <a:defRPr/>
            </a:pP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Cycle – Hydrologic Cycle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666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838200" y="2667000"/>
            <a:ext cx="1676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600" b="1" u="sng" dirty="0"/>
              <a:t>Evaporation</a:t>
            </a:r>
            <a:r>
              <a:rPr lang="en-US" altLang="en-US" sz="2600" dirty="0"/>
              <a:t>: </a:t>
            </a:r>
            <a:r>
              <a:rPr lang="en-US" altLang="en-US" sz="2600" b="1" dirty="0">
                <a:solidFill>
                  <a:srgbClr val="FF0000"/>
                </a:solidFill>
              </a:rPr>
              <a:t>Heat</a:t>
            </a:r>
            <a:r>
              <a:rPr lang="en-US" altLang="en-US" sz="2600" dirty="0"/>
              <a:t> changes </a:t>
            </a:r>
            <a:r>
              <a:rPr lang="en-US" altLang="en-US" sz="2600" b="1" dirty="0">
                <a:solidFill>
                  <a:srgbClr val="FF0000"/>
                </a:solidFill>
              </a:rPr>
              <a:t>water</a:t>
            </a:r>
            <a:r>
              <a:rPr lang="en-US" altLang="en-US" sz="2600" dirty="0"/>
              <a:t> from a </a:t>
            </a:r>
            <a:r>
              <a:rPr lang="en-US" altLang="en-US" sz="2600" b="1" dirty="0">
                <a:solidFill>
                  <a:srgbClr val="FF0000"/>
                </a:solidFill>
              </a:rPr>
              <a:t>liquid</a:t>
            </a:r>
            <a:r>
              <a:rPr lang="en-US" altLang="en-US" sz="2600" dirty="0"/>
              <a:t> to a </a:t>
            </a:r>
            <a:r>
              <a:rPr lang="en-US" altLang="en-US" sz="2600" b="1" dirty="0">
                <a:solidFill>
                  <a:srgbClr val="FF0000"/>
                </a:solidFill>
              </a:rPr>
              <a:t>gas</a:t>
            </a:r>
          </a:p>
          <a:p>
            <a:pPr eaLnBrk="1" hangingPunct="1"/>
            <a:r>
              <a:rPr lang="en-US" altLang="en-US" sz="2600" b="1" u="sng" dirty="0"/>
              <a:t>Transpiration</a:t>
            </a:r>
            <a:r>
              <a:rPr lang="en-US" altLang="en-US" sz="2600" dirty="0"/>
              <a:t>: Water </a:t>
            </a:r>
            <a:r>
              <a:rPr lang="en-US" altLang="en-US" sz="2600" b="1" dirty="0">
                <a:solidFill>
                  <a:srgbClr val="FF0000"/>
                </a:solidFill>
              </a:rPr>
              <a:t>evaporates</a:t>
            </a:r>
            <a:r>
              <a:rPr lang="en-US" altLang="en-US" sz="2600" dirty="0"/>
              <a:t> from the </a:t>
            </a:r>
            <a:r>
              <a:rPr lang="en-US" altLang="en-US" sz="2600" b="1" dirty="0">
                <a:solidFill>
                  <a:srgbClr val="FF0000"/>
                </a:solidFill>
              </a:rPr>
              <a:t>leaves</a:t>
            </a:r>
            <a:r>
              <a:rPr lang="en-US" altLang="en-US" sz="2600" dirty="0"/>
              <a:t> of plants through </a:t>
            </a:r>
            <a:r>
              <a:rPr lang="en-US" altLang="en-US" sz="2600" b="1" dirty="0">
                <a:solidFill>
                  <a:srgbClr val="FF0000"/>
                </a:solidFill>
              </a:rPr>
              <a:t>openings</a:t>
            </a:r>
            <a:r>
              <a:rPr lang="en-US" altLang="en-US" sz="2600" dirty="0"/>
              <a:t> called </a:t>
            </a:r>
            <a:r>
              <a:rPr lang="en-US" altLang="en-US" sz="2600" b="1" dirty="0">
                <a:solidFill>
                  <a:srgbClr val="FF0000"/>
                </a:solidFill>
              </a:rPr>
              <a:t>stomata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Water Cycle Pathway</a:t>
            </a:r>
          </a:p>
        </p:txBody>
      </p:sp>
      <p:pic>
        <p:nvPicPr>
          <p:cNvPr id="410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0238"/>
            <a:ext cx="67056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705600" y="39766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086600" y="42052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391400" y="4038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315200" y="42814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781800" y="4267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486400" y="3886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334000" y="3886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733800" y="3886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886200" y="3810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038600" y="37338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505200" y="3657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810000" y="3657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410200" y="3810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495800" y="3276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724400" y="30622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876800" y="33670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029200" y="3276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495800" y="29860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724400" y="34432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76200" y="5192502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600" dirty="0"/>
              <a:t>Water </a:t>
            </a:r>
            <a:r>
              <a:rPr lang="en-US" altLang="en-US" sz="2600" b="1" dirty="0">
                <a:solidFill>
                  <a:srgbClr val="FF0000"/>
                </a:solidFill>
              </a:rPr>
              <a:t>vapor</a:t>
            </a:r>
            <a:r>
              <a:rPr lang="en-US" altLang="en-US" sz="2600" dirty="0"/>
              <a:t> starts to </a:t>
            </a:r>
            <a:r>
              <a:rPr lang="en-US" altLang="en-US" sz="2600" b="1" dirty="0">
                <a:solidFill>
                  <a:srgbClr val="FF0000"/>
                </a:solidFill>
              </a:rPr>
              <a:t>cool…condensation</a:t>
            </a:r>
            <a:r>
              <a:rPr lang="en-US" altLang="en-US" sz="2600" dirty="0"/>
              <a:t> occurs</a:t>
            </a:r>
          </a:p>
          <a:p>
            <a:pPr eaLnBrk="1" hangingPunct="1"/>
            <a:r>
              <a:rPr lang="en-US" altLang="en-US" sz="2600" b="1" u="sng" dirty="0"/>
              <a:t>Condensation</a:t>
            </a:r>
            <a:r>
              <a:rPr lang="en-US" altLang="en-US" sz="2600" dirty="0"/>
              <a:t>: </a:t>
            </a:r>
            <a:r>
              <a:rPr lang="en-US" altLang="en-US" sz="2600" dirty="0">
                <a:latin typeface="Arial" panose="020B0604020202020204" pitchFamily="34" charset="0"/>
              </a:rPr>
              <a:t>process where water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vapor</a:t>
            </a:r>
            <a:r>
              <a:rPr lang="en-US" altLang="en-US" sz="2600" dirty="0">
                <a:latin typeface="Arial" panose="020B0604020202020204" pitchFamily="34" charset="0"/>
              </a:rPr>
              <a:t> turns into a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liquid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76200" y="4586287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300" b="1" u="sng" dirty="0"/>
              <a:t>Precipitation</a:t>
            </a:r>
            <a:r>
              <a:rPr lang="en-US" altLang="en-US" sz="2300" dirty="0"/>
              <a:t>: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Rain, snow,</a:t>
            </a:r>
            <a:r>
              <a:rPr lang="en-US" altLang="en-US" sz="2300" dirty="0">
                <a:latin typeface="Arial" panose="020B0604020202020204" pitchFamily="34" charset="0"/>
              </a:rPr>
              <a:t> sleet, or hail falls when water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drops</a:t>
            </a:r>
            <a:r>
              <a:rPr lang="en-US" altLang="en-US" sz="2300" dirty="0">
                <a:latin typeface="Arial" panose="020B0604020202020204" pitchFamily="34" charset="0"/>
              </a:rPr>
              <a:t> become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heavy</a:t>
            </a:r>
            <a:endParaRPr lang="en-US" altLang="en-US" sz="23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300" b="1" u="sng" dirty="0"/>
              <a:t>Runoff</a:t>
            </a:r>
            <a:r>
              <a:rPr lang="en-US" altLang="en-US" sz="2300" dirty="0"/>
              <a:t>: </a:t>
            </a:r>
            <a:r>
              <a:rPr lang="en-US" altLang="en-US" sz="2300" dirty="0">
                <a:latin typeface="Arial" panose="020B0604020202020204" pitchFamily="34" charset="0"/>
              </a:rPr>
              <a:t>Water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runs</a:t>
            </a:r>
            <a:r>
              <a:rPr lang="en-US" altLang="en-US" sz="2300" dirty="0">
                <a:latin typeface="Arial" panose="020B0604020202020204" pitchFamily="34" charset="0"/>
              </a:rPr>
              <a:t> down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hill</a:t>
            </a:r>
            <a:r>
              <a:rPr lang="en-US" altLang="en-US" sz="2300" dirty="0">
                <a:latin typeface="Arial" panose="020B0604020202020204" pitchFamily="34" charset="0"/>
              </a:rPr>
              <a:t> into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rivers</a:t>
            </a:r>
            <a:r>
              <a:rPr lang="en-US" altLang="en-US" sz="2300" dirty="0">
                <a:latin typeface="Arial" panose="020B0604020202020204" pitchFamily="34" charset="0"/>
              </a:rPr>
              <a:t>,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lakes</a:t>
            </a:r>
            <a:r>
              <a:rPr lang="en-US" altLang="en-US" sz="2300" dirty="0">
                <a:latin typeface="Arial" panose="020B0604020202020204" pitchFamily="34" charset="0"/>
              </a:rPr>
              <a:t>, streams,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oceans…</a:t>
            </a:r>
          </a:p>
          <a:p>
            <a:pPr eaLnBrk="1" hangingPunct="1"/>
            <a:r>
              <a:rPr lang="en-US" altLang="en-US" sz="2300" b="1" u="sng" dirty="0">
                <a:latin typeface="Arial" panose="020B0604020202020204" pitchFamily="34" charset="0"/>
              </a:rPr>
              <a:t>Infiltration</a:t>
            </a:r>
            <a:r>
              <a:rPr lang="en-US" altLang="en-US" sz="2300" dirty="0">
                <a:latin typeface="Arial" panose="020B0604020202020204" pitchFamily="34" charset="0"/>
              </a:rPr>
              <a:t>: Water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soaks</a:t>
            </a:r>
            <a:r>
              <a:rPr lang="en-US" altLang="en-US" sz="2300" dirty="0">
                <a:latin typeface="Arial" panose="020B0604020202020204" pitchFamily="34" charset="0"/>
              </a:rPr>
              <a:t> into the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soil</a:t>
            </a:r>
            <a:r>
              <a:rPr lang="en-US" altLang="en-US" sz="2300" dirty="0">
                <a:latin typeface="Arial" panose="020B0604020202020204" pitchFamily="34" charset="0"/>
              </a:rPr>
              <a:t> and collects as 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</a:rPr>
              <a:t>groundwater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1447800" y="6858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1828800" y="1143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133600" y="838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2286000" y="838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1447800" y="990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1752600" y="762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295400" y="990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2209800" y="10668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1981200" y="9144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1905000" y="6858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2438400" y="9286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178" name="Picture 34" descr="storm-cloud-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1676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609600" y="609600"/>
            <a:ext cx="2362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1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17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20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23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29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32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35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3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41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44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47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57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60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63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16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66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16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69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16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93802E-7 C -0.00261 -0.00532 -0.00643 -0.00925 -0.00851 -0.01503 C -0.0092 -0.01688 -0.00903 -0.01896 -0.0099 -0.02058 C -0.01094 -0.02243 -0.01302 -0.0229 -0.01407 -0.02451 C -0.01632 -0.02798 -0.01789 -0.03192 -0.01979 -0.03562 C -0.0217 -0.03932 -0.02344 -0.04325 -0.02535 -0.04695 C -0.02709 -0.05019 -0.02813 -0.05828 -0.02813 -0.05828 C -0.02761 -0.0784 -0.03264 -0.1235 -0.01545 -0.13899 C -0.01337 -0.14709 -0.00973 -0.15379 -0.00712 -0.16142 C -0.00539 -0.16698 -0.00434 -0.17276 -0.00278 -0.17831 C -0.00434 -0.22225 -0.00018 -0.22456 -0.01702 -0.25139 C -0.02205 -0.25948 -0.01684 -0.25578 -0.02396 -0.25902 C -0.02587 -0.26272 -0.03021 -0.2722 -0.03386 -0.2722 " pathEditMode="relative" ptsTypes="ffffffffffffA">
                                      <p:cBhvr>
                                        <p:cTn id="7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1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35708E-6 C 0.00139 0.29556 -0.07118 0.29487 0.03837 0.30111 C 0.05296 0.30319 0.05556 0.30689 0.06719 0.31198 C 0.06806 0.31383 0.06858 0.31637 0.06997 0.31753 C 0.07066 0.31822 0.08212 0.32401 0.08368 0.3247 C 0.08611 0.32817 0.08959 0.33025 0.09184 0.33395 C 0.09271 0.33557 0.09254 0.33788 0.09323 0.3395 C 0.0948 0.34343 0.09879 0.35037 0.09879 0.35037 C 0.10139 0.3624 0.09757 0.35083 0.10417 0.35754 C 0.11372 0.36725 0.10018 0.36008 0.11111 0.36494 C 0.11563 0.3691 0.11684 0.3735 0.12205 0.37581 C 0.12605 0.3839 0.13264 0.38668 0.13716 0.39408 C 0.1382 0.3957 0.13837 0.39847 0.13976 0.39963 C 0.14184 0.40125 0.14445 0.40056 0.14671 0.40148 C 0.15573 0.40472 0.16025 0.40703 0.16997 0.40865 C 0.17691 0.41189 0.18004 0.41304 0.18507 0.41975 " pathEditMode="relative" ptsTypes="fffffffffffffffA">
                                      <p:cBhvr>
                                        <p:cTn id="174" dur="3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5495E-6 C 0.02101 0.08372 0.00087 0.17646 0.00261 0.26457 C 0.00261 0.26573 0.02031 0.26943 0.02726 0.27544 C 0.03038 0.2877 0.02604 0.27475 0.03281 0.28469 C 0.03611 0.28955 0.03889 0.2951 0.04097 0.30111 C 0.04167 0.30296 0.04132 0.30527 0.04236 0.30666 C 0.0474 0.31337 0.05243 0.31475 0.05886 0.31753 C 0.0691 0.32216 0.07882 0.32747 0.08889 0.3321 C 0.09913 0.33673 0.09688 0.34181 0.10816 0.34482 C 0.11684 0.35268 0.12431 0.35685 0.1342 0.36124 C 0.13854 0.37003 0.14375 0.37142 0.1507 0.37581 C 0.15799 0.38599 0.16563 0.38298 0.17257 0.39223 " pathEditMode="relative" ptsTypes="fffffffffffA">
                                      <p:cBhvr>
                                        <p:cTn id="177" dur="3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17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4477E-6 C 0.00069 0.09783 -0.04688 0.19935 0.01371 0.22618 C 0.02083 0.24029 0.0118 0.22387 0.02048 0.23543 C 0.0217 0.23705 0.02205 0.23936 0.02326 0.24075 C 0.02587 0.24376 0.0316 0.24815 0.0316 0.24815 C 0.03333 0.25185 0.03542 0.25509 0.03698 0.25902 C 0.03767 0.26087 0.03698 0.26411 0.03837 0.26457 C 0.0441 0.26688 0.05035 0.26573 0.05625 0.26642 C 0.06632 0.27105 0.07604 0.27706 0.08628 0.27914 C 0.09305 0.28215 0.09392 0.28145 0.09861 0.28654 C 0.10017 0.28816 0.10104 0.2907 0.10278 0.29186 C 0.10538 0.29371 0.10816 0.2944 0.11094 0.29556 C 0.11232 0.29625 0.1151 0.29741 0.1151 0.29741 C 0.12378 0.30897 0.13403 0.31452 0.14392 0.32285 C 0.1467 0.32863 0.15 0.33118 0.15469 0.33395 C 0.15746 0.33557 0.16302 0.33765 0.16302 0.33765 C 0.16389 0.3395 0.16458 0.34158 0.1658 0.34297 C 0.16823 0.34574 0.17396 0.35037 0.17396 0.35037 C 0.17673 0.35569 0.18038 0.35846 0.18489 0.36124 C 0.1875 0.36286 0.19323 0.36494 0.19323 0.36494 C 0.19774 0.3691 0.19896 0.3735 0.20417 0.37581 C 0.20833 0.38414 0.21215 0.38899 0.21927 0.39223 C 0.22239 0.395 0.22482 0.39778 0.22882 0.39778 " pathEditMode="relative" ptsTypes="ffffffffffffffffffffffA">
                                      <p:cBhvr>
                                        <p:cTn id="180" dur="3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280"/>
                            </p:stCondLst>
                            <p:childTnLst>
                              <p:par>
                                <p:cTn id="18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6115E-6 C -0.00053 0.03284 -0.00018 0.06568 -0.00139 0.09852 C -0.00226 0.11957 -0.01702 0.14177 -0.02049 0.16235 C -0.02014 0.18363 -0.02014 0.2049 -0.01928 0.22618 C -0.01893 0.23404 -0.01424 0.23474 -0.00955 0.2389 C 0.01041 0.25601 0.01059 0.25648 0.03697 0.25902 C 0.05243 0.26596 0.02916 0.25486 0.04513 0.26457 C 0.0526 0.26896 0.06215 0.27382 0.06979 0.27729 C 0.07361 0.27891 0.07517 0.28353 0.07812 0.28654 C 0.08559 0.2944 0.09774 0.30273 0.10677 0.30643 C 0.11093 0.31476 0.11562 0.31938 0.12187 0.3247 C 0.1302 0.34135 0.13437 0.34343 0.14791 0.35222 C 0.15243 0.355 0.15538 0.35916 0.16024 0.36124 C 0.17361 0.37465 0.19166 0.38043 0.20816 0.38321 C 0.21145 0.39593 0.20816 0.39292 0.2151 0.39593 C 0.21944 0.40009 0.21753 0.39963 0.22048 0.39963 " pathEditMode="relative" ptsTypes="fffffffffffffffA">
                                      <p:cBhvr>
                                        <p:cTn id="183" dur="3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428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4912E-6 C -0.00173 0.07909 0.00712 0.16744 -0.00277 0.24445 C -0.00225 0.26018 -0.00225 0.27613 -0.00138 0.29186 C -0.00121 0.29625 -0.00208 0.30389 0.00122 0.30481 C 0.0106 0.30712 0.02049 0.30597 0.03004 0.30666 C 0.04271 0.30851 0.04566 0.30944 0.05608 0.31568 C 0.05869 0.3173 0.06181 0.3173 0.06424 0.31938 C 0.07032 0.3247 0.07483 0.33048 0.08073 0.3358 C 0.08594 0.34598 0.09063 0.35291 0.09862 0.35939 C 0.1033 0.36933 0.1 0.36332 0.10955 0.37581 C 0.11077 0.37743 0.11112 0.37997 0.11233 0.38136 C 0.11528 0.3846 0.12101 0.38645 0.12466 0.38876 C 0.12865 0.3913 0.1382 0.40032 0.14098 0.40148 C 0.14827 0.40472 0.15573 0.40726 0.16303 0.4105 C 0.16806 0.41512 0.17362 0.41697 0.17935 0.41975 C 0.18733 0.42345 0.19219 0.43432 0.20122 0.43432 " pathEditMode="relative" ptsTypes="fffffffffffffffA">
                                      <p:cBhvr>
                                        <p:cTn id="186" dur="3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7280"/>
                            </p:stCondLst>
                            <p:childTnLst>
                              <p:par>
                                <p:cTn id="18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0601E-6 C 0.00035 0.06684 3.33333E-6 0.1339 0.00122 0.20074 C 0.00139 0.21207 0.00278 0.21115 0.00816 0.21346 C 0.0125 0.22202 0.02066 0.22317 0.02726 0.22803 C 0.04288 0.23982 0.05538 0.26064 0.07257 0.26827 C 0.08403 0.27891 0.09358 0.27451 0.10955 0.27544 C 0.12622 0.27821 0.12066 0.27775 0.13281 0.28839 C 0.13715 0.29672 0.14549 0.30065 0.15191 0.30666 C 0.15469 0.3092 0.15747 0.31129 0.16024 0.31383 C 0.16163 0.31499 0.16424 0.31753 0.16424 0.31753 C 0.16806 0.32539 0.17292 0.33164 0.17795 0.33765 C 0.1809 0.34112 0.18264 0.3469 0.18628 0.34852 C 0.19045 0.35037 0.1908 0.35014 0.19444 0.35407 C 0.19948 0.35962 0.20451 0.36401 0.21094 0.36679 C 0.21649 0.37188 0.22222 0.37165 0.22865 0.37396 C 0.23889 0.37766 0.22639 0.3735 0.23698 0.37951 C 0.23993 0.38136 0.2434 0.38182 0.24653 0.38321 C 0.2559 0.392 0.24514 0.38275 0.25469 0.38876 C 0.26059 0.39246 0.2658 0.39847 0.27118 0.40333 C 0.27535 0.40703 0.27951 0.41235 0.2849 0.41235 " pathEditMode="relative" ptsTypes="fffffffffffffffffffA">
                                      <p:cBhvr>
                                        <p:cTn id="189" dur="3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19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2.23867E-6 C -0.00086 0.06013 -0.00173 0.11448 -0.00416 0.17345 C -0.00468 0.18663 -0.00902 0.19912 -0.01093 0.21184 C -0.01284 0.22433 -0.01371 0.23728 -0.0151 0.25 C -0.01597 0.27706 -0.01874 0.30065 -0.02065 0.32678 C -0.02135 0.33511 -0.02204 0.35453 -0.02326 0.36332 C -0.02395 0.36818 -0.02604 0.37789 -0.02604 0.37789 C -0.02656 0.39616 -0.02656 0.41443 -0.02743 0.4327 C -0.02777 0.44149 -0.03055 0.4512 -0.03159 0.45999 C -0.0342 0.48219 -0.03559 0.50324 -0.03559 0.52567 " pathEditMode="relative" ptsTypes="fffffffffA">
                                      <p:cBhvr>
                                        <p:cTn id="199" dur="2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20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82054E-6 C 0.00052 0.0821 5.55556E-7 0.16443 0.00139 0.24653 C 0.00156 0.25671 0.00885 0.27775 0.0151 0.28284 C 0.01892 0.2907 0.02205 0.2988 0.02604 0.30666 C 0.02691 0.30828 0.02795 0.31036 0.02882 0.31221 C 0.02969 0.31383 0.0316 0.3173 0.0316 0.3173 C 0.03299 0.32331 0.03542 0.32794 0.03698 0.33395 C 0.03559 0.41258 0.0316 0.49098 0.0316 0.56938 " pathEditMode="relative" ptsTypes="fffffffA">
                                      <p:cBhvr>
                                        <p:cTn id="202" dur="2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2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174 0.00902 -0.00243 0.01827 -0.00417 0.02729 C -0.00712 0.06684 -0.01493 0.10476 -0.01788 0.14408 C -0.01667 0.19149 -0.02205 0.25786 -0.01372 0.30088 C -0.01163 0.33441 -0.01024 0.36772 -0.00833 0.40125 C -0.00694 0.42553 -0.00729 0.45051 0.00399 0.47063 C 0.0026 0.52475 0.0026 0.50463 0.0026 0.53099 " pathEditMode="relative" ptsTypes="ffffffA">
                                      <p:cBhvr>
                                        <p:cTn id="205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8360"/>
                            </p:stCondLst>
                            <p:childTnLst>
                              <p:par>
                                <p:cTn id="20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0416E-6 C -0.00677 0.06291 0.00139 0.12698 -0.00556 0.18988 C -0.00782 0.21 -0.01198 0.22966 -0.01372 0.25001 C -0.01476 0.26273 -0.0165 0.2884 -0.0165 0.2884 C -0.0158 0.33974 -0.01684 0.3705 -0.01233 0.41444 C -0.01111 0.42647 -0.00677 0.43895 -0.00417 0.45075 C -0.0033 0.45445 -0.00226 0.45815 -0.00139 0.46185 C -0.00087 0.4637 2.77778E-7 0.46717 2.77778E-7 0.46717 C -0.00295 0.50556 -0.00139 0.47943 -0.00139 0.5458 " pathEditMode="relative" ptsTypes="ffffffffA">
                                      <p:cBhvr>
                                        <p:cTn id="208" dur="2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0360"/>
                            </p:stCondLst>
                            <p:childTnLst>
                              <p:par>
                                <p:cTn id="2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78353E-6 C 0.00053 0.03284 0.00122 0.06568 0.0014 0.09852 C 0.00278 0.27891 -0.01319 0.28562 0.01372 0.38853 C 0.01858 0.43224 0.01598 0.40564 0.01372 0.50185 C 0.01355 0.50925 0.00678 0.51295 0.00678 0.52012 " pathEditMode="relative" ptsTypes="ffffA">
                                      <p:cBhvr>
                                        <p:cTn id="211" dur="2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allAtOnce"/>
      <p:bldP spid="6158" grpId="0"/>
      <p:bldP spid="6158" grpId="1"/>
      <p:bldP spid="6159" grpId="0"/>
      <p:bldP spid="6159" grpId="1"/>
      <p:bldP spid="6160" grpId="0"/>
      <p:bldP spid="6160" grpId="1"/>
      <p:bldP spid="6161" grpId="0"/>
      <p:bldP spid="6161" grpId="1"/>
      <p:bldP spid="6162" grpId="0"/>
      <p:bldP spid="6162" grpId="1"/>
      <p:bldP spid="6163" grpId="0"/>
      <p:bldP spid="6163" grpId="1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69" grpId="0"/>
      <p:bldP spid="6169" grpId="1"/>
      <p:bldP spid="6170" grpId="0"/>
      <p:bldP spid="6170" grpId="1"/>
      <p:bldP spid="6171" grpId="0"/>
      <p:bldP spid="6171" grpId="1"/>
      <p:bldP spid="6172" grpId="0"/>
      <p:bldP spid="6172" grpId="1"/>
      <p:bldP spid="6173" grpId="0"/>
      <p:bldP spid="6173" grpId="1"/>
      <p:bldP spid="6174" grpId="0"/>
      <p:bldP spid="6174" grpId="1"/>
      <p:bldP spid="6175" grpId="0"/>
      <p:bldP spid="6175" grpId="1"/>
      <p:bldP spid="6176" grpId="0"/>
      <p:bldP spid="6176" grpId="1"/>
      <p:bldP spid="2" grpId="0" build="p"/>
      <p:bldP spid="2" grpId="1" build="allAtOnce"/>
      <p:bldP spid="3" grpId="0" build="p"/>
      <p:bldP spid="6181" grpId="0"/>
      <p:bldP spid="6182" grpId="0"/>
      <p:bldP spid="6183" grpId="0"/>
      <p:bldP spid="6184" grpId="0"/>
      <p:bldP spid="6185" grpId="0"/>
      <p:bldP spid="6186" grpId="0"/>
      <p:bldP spid="6187" grpId="0"/>
      <p:bldP spid="6188" grpId="0"/>
      <p:bldP spid="6189" grpId="0"/>
      <p:bldP spid="6190" grpId="0"/>
      <p:bldP spid="6191" grpId="0"/>
      <p:bldP spid="619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Cycle Animation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2057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Water Cycle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r>
              <a:rPr lang="en-US" sz="2600" dirty="0">
                <a:latin typeface="Comic Sans MS" pitchFamily="66" charset="0"/>
              </a:rPr>
              <a:t>Most basic level of organization is called an </a:t>
            </a:r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</a:rPr>
              <a:t>organism</a:t>
            </a:r>
            <a:r>
              <a:rPr lang="en-US" sz="2600" dirty="0">
                <a:latin typeface="Comic Sans MS" pitchFamily="66" charset="0"/>
              </a:rPr>
              <a:t>.</a:t>
            </a:r>
          </a:p>
          <a:p>
            <a:pPr lvl="1"/>
            <a:r>
              <a:rPr lang="en-US" sz="2600" dirty="0">
                <a:latin typeface="Comic Sans MS" pitchFamily="66" charset="0"/>
              </a:rPr>
              <a:t>This is an individual living thing that is made of </a:t>
            </a:r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</a:rPr>
              <a:t>cells, uses energy, reproduces, </a:t>
            </a:r>
            <a:r>
              <a:rPr lang="en-US" sz="2600" dirty="0">
                <a:latin typeface="Comic Sans MS" pitchFamily="66" charset="0"/>
              </a:rPr>
              <a:t>responds, grows, and develops.</a:t>
            </a:r>
          </a:p>
          <a:p>
            <a:endParaRPr lang="en-US" dirty="0"/>
          </a:p>
        </p:txBody>
      </p:sp>
      <p:pic>
        <p:nvPicPr>
          <p:cNvPr id="4" name="Picture 2" descr="http://ts2.mm.bing.net/images/thumbnail.aspx?q=4922067464159861&amp;id=e61bbdfd6433fd6308e2581cebc00a9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2590800"/>
            <a:ext cx="2200275" cy="220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9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Oxygen Cycle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sz="half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en-US" sz="2700" dirty="0" smtClean="0"/>
              <a:t>Autotrophs: Release </a:t>
            </a:r>
            <a:r>
              <a:rPr lang="en-US" altLang="en-US" sz="2700" b="1" dirty="0" smtClean="0">
                <a:solidFill>
                  <a:srgbClr val="FF0000"/>
                </a:solidFill>
              </a:rPr>
              <a:t>O</a:t>
            </a:r>
            <a:r>
              <a:rPr lang="en-US" altLang="en-US" sz="27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700" dirty="0" smtClean="0"/>
              <a:t> into </a:t>
            </a:r>
            <a:r>
              <a:rPr lang="en-US" altLang="en-US" sz="2700" b="1" dirty="0" smtClean="0">
                <a:solidFill>
                  <a:srgbClr val="FF0000"/>
                </a:solidFill>
              </a:rPr>
              <a:t>atmosphere</a:t>
            </a:r>
            <a:r>
              <a:rPr lang="en-US" altLang="en-US" sz="2700" dirty="0" smtClean="0"/>
              <a:t> by </a:t>
            </a:r>
            <a:r>
              <a:rPr lang="en-US" altLang="en-US" sz="2700" b="1" dirty="0" smtClean="0">
                <a:solidFill>
                  <a:srgbClr val="FF0000"/>
                </a:solidFill>
              </a:rPr>
              <a:t>photosynthesis</a:t>
            </a:r>
          </a:p>
          <a:p>
            <a:pPr eaLnBrk="1" hangingPunct="1"/>
            <a:r>
              <a:rPr lang="en-US" altLang="en-US" sz="2700" dirty="0" smtClean="0"/>
              <a:t>Most life needs </a:t>
            </a:r>
            <a:r>
              <a:rPr lang="en-US" altLang="en-US" sz="2700" b="1" dirty="0" smtClean="0">
                <a:solidFill>
                  <a:srgbClr val="FF0000"/>
                </a:solidFill>
              </a:rPr>
              <a:t>O</a:t>
            </a:r>
            <a:r>
              <a:rPr lang="en-US" altLang="en-US" sz="27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700" dirty="0" smtClean="0"/>
              <a:t> for </a:t>
            </a:r>
            <a:r>
              <a:rPr lang="en-US" altLang="en-US" sz="2700" b="1" dirty="0" smtClean="0">
                <a:solidFill>
                  <a:srgbClr val="FF0000"/>
                </a:solidFill>
              </a:rPr>
              <a:t>cellular respiration</a:t>
            </a:r>
          </a:p>
          <a:p>
            <a:pPr lvl="1" eaLnBrk="1" hangingPunct="1"/>
            <a:r>
              <a:rPr lang="en-US" altLang="en-US" sz="2300" dirty="0" smtClean="0"/>
              <a:t>Creates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ATP</a:t>
            </a:r>
            <a:r>
              <a:rPr lang="en-US" altLang="en-US" sz="2300" dirty="0" smtClean="0"/>
              <a:t> (energy) for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cells</a:t>
            </a:r>
          </a:p>
        </p:txBody>
      </p:sp>
      <p:pic>
        <p:nvPicPr>
          <p:cNvPr id="8196" name="Picture 2" descr="http://www.fossweb.com/resources/pictures/4882568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15963"/>
            <a:ext cx="53340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26670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6400" y="1600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3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1133 -0.00521 -0.02336 -0.00694 -0.03561 C -0.00972 -0.05435 -0.01267 -0.07308 -0.01545 -0.09181 C -0.01458 -0.11933 -0.01718 -0.14015 -0.00833 -0.16327 C -0.00711 -0.16998 -0.00746 -0.17114 -0.00416 -0.17623 C -0.00208 -0.17946 0.00573 -0.18686 0.00573 -0.19311 " pathEditMode="relative" ptsTypes="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32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0.0111 0.00885 0.02313 0.01406 0.03376 C 0.01771 0.05342 0.0243 0.07285 0.02951 0.09181 C 0.03159 0.10939 0.0335 0.12673 0.03524 0.14431 C 0.03489 0.1753 0.04462 0.26665 0.02257 0.30574 C 0.01927 0.31869 0.02396 0.30388 0.01684 0.31522 C 0.00989 0.32632 0.01771 0.32007 0.01128 0.32447 " pathEditMode="relative" ptsTypes="ffffff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7" grpId="0"/>
      <p:bldP spid="7" grpId="1"/>
      <p:bldP spid="8" grpId="0"/>
      <p:bldP spid="8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4390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 sz="4000" b="1" smtClean="0"/>
              <a:t>Carbon (C) Cycle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5638800"/>
            <a:ext cx="91440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Plants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Absorb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CO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400" dirty="0" smtClean="0"/>
              <a:t> for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photosynthesis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Release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glucose (C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6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H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12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O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6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</a:t>
            </a:r>
            <a:r>
              <a:rPr lang="en-US" altLang="en-US" sz="2400" dirty="0" smtClean="0"/>
              <a:t> after photosynthesis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038600" y="623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086600" y="31384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0296" y="56388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/>
              <a:t>Animals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Glucose</a:t>
            </a:r>
            <a:r>
              <a:rPr lang="en-US" altLang="en-US" sz="2400" dirty="0"/>
              <a:t> passed </a:t>
            </a:r>
            <a:r>
              <a:rPr lang="en-US" altLang="en-US" sz="2400" b="1" dirty="0">
                <a:solidFill>
                  <a:srgbClr val="FF0000"/>
                </a:solidFill>
              </a:rPr>
              <a:t>up</a:t>
            </a:r>
            <a:r>
              <a:rPr lang="en-US" altLang="en-US" sz="2400" dirty="0"/>
              <a:t> the food </a:t>
            </a:r>
            <a:r>
              <a:rPr lang="en-US" altLang="en-US" sz="2400" b="1" dirty="0">
                <a:solidFill>
                  <a:srgbClr val="FF0000"/>
                </a:solidFill>
              </a:rPr>
              <a:t>chain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CO</a:t>
            </a:r>
            <a:r>
              <a:rPr lang="en-US" alt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exhaled into </a:t>
            </a:r>
            <a:r>
              <a:rPr lang="en-US" altLang="en-US" sz="2400" b="1" dirty="0">
                <a:solidFill>
                  <a:srgbClr val="FF0000"/>
                </a:solidFill>
              </a:rPr>
              <a:t>atmosphere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943600" y="39766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029200" y="3657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038600" y="3048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791200" y="3671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98233" y="567669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/>
              <a:t>Decomposers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Obtain</a:t>
            </a:r>
            <a:r>
              <a:rPr lang="en-US" altLang="en-US" sz="2400" dirty="0"/>
              <a:t> glucose by </a:t>
            </a:r>
            <a:r>
              <a:rPr lang="en-US" altLang="en-US" sz="2400" b="1" dirty="0">
                <a:solidFill>
                  <a:srgbClr val="FF0000"/>
                </a:solidFill>
              </a:rPr>
              <a:t>feeding</a:t>
            </a:r>
            <a:r>
              <a:rPr lang="en-US" altLang="en-US" sz="2400" dirty="0"/>
              <a:t> on </a:t>
            </a:r>
            <a:r>
              <a:rPr lang="en-US" altLang="en-US" sz="2400" b="1" dirty="0">
                <a:solidFill>
                  <a:srgbClr val="FF0000"/>
                </a:solidFill>
              </a:rPr>
              <a:t>dead</a:t>
            </a:r>
            <a:r>
              <a:rPr lang="en-US" altLang="en-US" sz="2400" dirty="0"/>
              <a:t> organisms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Carbon</a:t>
            </a:r>
            <a:r>
              <a:rPr lang="en-US" altLang="en-US" sz="2400" dirty="0"/>
              <a:t> released in their </a:t>
            </a:r>
            <a:r>
              <a:rPr lang="en-US" altLang="en-US" sz="2400" b="1" dirty="0">
                <a:solidFill>
                  <a:srgbClr val="FF0000"/>
                </a:solidFill>
              </a:rPr>
              <a:t>waste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40497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86600" y="3733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24200" y="3657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glucose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00400" y="5105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Carbon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6722" y="534672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500" dirty="0">
                <a:latin typeface="+mn-lt"/>
              </a:rPr>
              <a:t>Human Contribution</a:t>
            </a:r>
          </a:p>
          <a:p>
            <a:pPr marL="742950" lvl="1" indent="-285750" eaLnBrk="1" hangingPunct="1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2500" dirty="0">
                <a:latin typeface="+mn-lt"/>
              </a:rPr>
              <a:t>Release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excess</a:t>
            </a:r>
            <a:r>
              <a:rPr lang="en-US" sz="2500" dirty="0">
                <a:latin typeface="+mn-lt"/>
              </a:rPr>
              <a:t> CO</a:t>
            </a:r>
            <a:r>
              <a:rPr lang="en-US" sz="2500" baseline="-25000" dirty="0">
                <a:latin typeface="+mn-lt"/>
              </a:rPr>
              <a:t>2</a:t>
            </a:r>
            <a:r>
              <a:rPr lang="en-US" sz="2500" dirty="0">
                <a:latin typeface="+mn-lt"/>
              </a:rPr>
              <a:t> into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atmosphere</a:t>
            </a:r>
            <a:r>
              <a:rPr lang="en-US" sz="2500" dirty="0">
                <a:latin typeface="+mn-lt"/>
              </a:rPr>
              <a:t> when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fossil fuels</a:t>
            </a:r>
            <a:r>
              <a:rPr lang="en-US" sz="2500" dirty="0">
                <a:latin typeface="+mn-lt"/>
              </a:rPr>
              <a:t> (coal, oil, natural gas) are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burned</a:t>
            </a:r>
            <a:r>
              <a:rPr lang="en-US" sz="2500" dirty="0">
                <a:latin typeface="+mn-lt"/>
              </a:rPr>
              <a:t> for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energy</a:t>
            </a:r>
          </a:p>
          <a:p>
            <a:pPr marL="742950" lvl="1" indent="-285750" eaLnBrk="1" hangingPunct="1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2500" dirty="0">
                <a:latin typeface="+mn-lt"/>
              </a:rPr>
              <a:t>Cycle is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out</a:t>
            </a:r>
            <a:r>
              <a:rPr lang="en-US" sz="2500" dirty="0">
                <a:latin typeface="+mn-lt"/>
              </a:rPr>
              <a:t> of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balance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90600" y="1828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19200" y="533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81200" y="914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67000" y="457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71800" y="838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81600" y="9255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91200" y="533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77000" y="914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86600" y="533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81200" y="533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5800" y="9255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00600" y="457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67400" y="10779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43800" y="914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77000" y="3921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" y="457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15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0204E-6 C 0.03282 0.00069 0.0658 0.00069 0.09862 0.00185 C 0.11042 0.00231 0.12257 0.01226 0.13421 0.01272 C 0.15886 0.01388 0.18351 0.01388 0.20816 0.01457 C 0.2323 0.02105 0.23629 0.01873 0.27257 0.02012 C 0.27396 0.02081 0.27535 0.02151 0.27674 0.02197 C 0.27987 0.0229 0.28316 0.02266 0.28629 0.02382 C 0.29306 0.02613 0.29757 0.03353 0.30417 0.03654 C 0.30903 0.04302 0.31372 0.05088 0.31789 0.05828 C 0.31997 0.06175 0.32136 0.06568 0.32327 0.06938 C 0.32414 0.07123 0.32605 0.0747 0.32605 0.0747 C 0.3283 0.08395 0.33056 0.09297 0.33282 0.10222 C 0.33369 0.10592 0.3356 0.11309 0.3356 0.11309 C 0.34237 0.16721 0.33282 0.22595 0.33282 0.28099 " pathEditMode="relative" ptsTypes="fffffffffffffA">
                                      <p:cBhvr>
                                        <p:cTn id="12" dur="3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67 0.00208 -0.025 0.00486 -0.03733 0.00994 C -0.04427 0.01619 -0.0533 0.0222 -0.06111 0.0259 C -0.06528 0.03446 -0.06719 0.03099 -0.07153 0.03793 C -0.07535 0.04417 -0.07674 0.0518 -0.08056 0.05782 C -0.09011 0.07308 -0.08073 0.05458 -0.08802 0.06961 C -0.09149 0.08973 -0.08663 0.06869 -0.09254 0.08164 C -0.09688 0.09112 -0.09688 0.10499 -0.09688 0.1154 " pathEditMode="relative" ptsTypes="fffffffA">
                                      <p:cBhvr>
                                        <p:cTn id="21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6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-0.00671 C 0.01823 -0.01087 0.01355 -0.01527 0.00139 -0.0192 C -0.00156 -0.02244 -0.00329 -0.03215 -0.0427 -0.03539 " pathEditMode="relative" rAng="0" ptsTypes="ffA">
                                      <p:cBhvr>
                                        <p:cTn id="41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2 -0.00601 0.00017 -0.00046 -0.03299 -0.0037 C -0.0434 -0.00463 -0.05399 -0.00694 -0.06441 -0.00902 C -0.07656 -0.01156 -0.09601 -0.01503 -0.10695 -0.02197 C -0.11372 -0.02636 -0.12014 -0.03076 -0.12743 -0.03284 C -0.13264 -0.03747 -0.13629 -0.04163 -0.14254 -0.04371 C -0.14879 -0.04995 -0.15538 -0.05458 -0.16181 -0.06013 C -0.18229 -0.07771 -0.16302 -0.07054 -0.17674 -0.0747 C -0.1816 -0.08441 -0.1783 -0.07863 -0.18767 -0.09112 C -0.18958 -0.09366 -0.19323 -0.09852 -0.19323 -0.09852 C -0.19375 -0.10037 -0.19462 -0.10407 -0.19462 -0.10407 " pathEditMode="relative" ptsTypes="ffffffffffA">
                                      <p:cBhvr>
                                        <p:cTn id="47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46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56 -0.0074 -0.01094 -0.01457 -0.0165 -0.02174 C -0.01893 -0.02475 -0.01997 -0.02914 -0.02188 -0.03284 C -0.02275 -0.03469 -0.02466 -0.03816 -0.02466 -0.03816 C -0.02657 -0.04602 -0.03056 -0.04649 -0.03282 -0.05458 C -0.03542 -0.06429 -0.03907 -0.07285 -0.04254 -0.0821 C -0.04497 -0.08858 -0.04618 -0.09528 -0.04792 -0.10222 C -0.05052 -0.11263 -0.05452 -0.1228 -0.05747 -0.13321 C -0.05972 -0.15402 -0.06407 -0.17438 -0.0658 -0.19519 C -0.06719 -0.21161 -0.06788 -0.22803 -0.06979 -0.24445 C -0.07118 -0.25648 -0.07153 -0.26989 -0.07535 -0.28099 C -0.07709 -0.28585 -0.08091 -0.29556 -0.08091 -0.29556 C -0.08247 -0.30504 -0.0849 -0.30643 -0.08907 -0.31383 C -0.09462 -0.32401 -0.09584 -0.33488 -0.10556 -0.33927 C -0.11059 -0.34621 -0.11476 -0.35338 -0.12049 -0.35939 C -0.12309 -0.36217 -0.12882 -0.36679 -0.12882 -0.36679 C -0.13386 -0.37581 -0.13611 -0.3735 -0.14115 -0.38136 C -0.14792 -0.392 -0.15625 -0.40241 -0.1658 -0.40865 C -0.16684 -0.41096 -0.17518 -0.43062 -0.17813 -0.43062 " pathEditMode="relative" ptsTypes="ffffffffffffffffffA">
                                      <p:cBhvr>
                                        <p:cTn id="58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142 -0.05573 0.00659 -0.19635 0.00677 -0.21369 C 0.00694 -0.2308 0.01423 -0.24907 0.01909 -0.26457 C 0.02187 -0.27359 0.02187 -0.28191 0.02604 -0.29024 C 0.02743 -0.29764 0.0309 -0.30944 0.0342 -0.31568 C 0.03368 -0.32655 0.0335 -0.33765 0.03281 -0.34852 C 0.03264 -0.35106 0.03142 -0.35592 0.03142 -0.35592 " pathEditMode="relative" ptsTypes="ffffffA">
                                      <p:cBhvr>
                                        <p:cTn id="60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7 0.02868 0.01388 0.13645 -0.02535 0.16304 C -0.03316 0.16836 -0.04098 0.17114 -0.04931 0.17507 C -0.13733 0.21554 -0.23542 0.17507 -0.32848 0.17507 " pathEditMode="relative" ptsTypes="fff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8 0.0037 -0.00451 0.00856 -0.00747 0.01203 C -0.01024 0.01527 -0.01649 0.01989 -0.01649 0.01989 C -0.02986 0.04718 -0.08663 0.0333 -0.1 0.03377 C -0.11302 0.03978 -0.11059 0.04579 -0.11944 0.05759 C -0.12691 0.06753 -0.13542 0.07817 -0.13889 0.09158 C -0.13733 0.13668 -0.13733 0.12072 -0.13733 0.13922 " pathEditMode="relative" ptsTypes="ffffff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2174 -0.00781 0.09829 0.0224 0.11124 C 0.0342 0.12697 0.06146 0.13599 0.07761 0.13923 C 0.08542 0.14246 0.09271 0.15125 0.09861 0.15912 C 0.10139 0.17877 0.1 0.16559 0.1 0.19889 " pathEditMode="relative" ptsTypes="ffff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881 -0.0192 -0.0625 -0.02429 -0.09409 -0.02984 C -0.09947 -0.03238 -0.1052 -0.03331 -0.11041 -0.03585 C -0.1243 -0.04302 -0.10885 -0.03747 -0.12239 -0.04186 C -0.12638 -0.04441 -0.13003 -0.04811 -0.13437 -0.04973 C -0.13559 -0.05042 -0.14201 -0.05273 -0.14322 -0.05389 C -0.14635 -0.05597 -0.15225 -0.06152 -0.15225 -0.06152 C -0.15416 -0.06545 -0.15625 -0.06985 -0.15815 -0.07355 C -0.16128 -0.08002 -0.16111 -0.0895 -0.16423 -0.09737 C -0.1743 -0.15958 -0.16718 -0.10916 -0.16857 -0.25047 C -0.16805 -0.30111 -0.16788 -0.3513 -0.16718 -0.40171 C -0.16649 -0.4556 -0.17048 -0.46462 -0.14618 -0.497 C -0.1401 -0.50509 -0.13628 -0.51365 -0.12829 -0.51689 C -0.11493 -0.53053 -0.10034 -0.54094 -0.08506 -0.5488 C -0.07829 -0.55227 -0.0743 -0.55828 -0.06718 -0.5606 C -0.0651 -0.56198 -0.06319 -0.5636 -0.06111 -0.56476 C -0.05972 -0.56545 -0.05815 -0.56568 -0.05677 -0.56661 C -0.05017 -0.571 -0.04444 -0.57748 -0.03732 -0.58048 C -0.03246 -0.58488 -0.0276 -0.58511 -0.02239 -0.58858 C -0.00642 -0.59922 0.00903 -0.61124 0.02396 -0.62419 C 0.03073 -0.62998 0.03855 -0.63275 0.0448 -0.64015 " pathEditMode="relative" ptsTypes="ffffffffffffffffffff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-0.02176 -0.00156 -0.00301 0.00868 -0.01829 C 0.01146 -0.02246 0.01337 -0.02755 0.01563 -0.03218 C 0.02066 -0.04236 0.01858 -0.03797 0.0224 -0.05278 C 0.02309 -0.05533 0.03455 -0.07084 0.03629 -0.07361 C 0.0382 -0.07639 0.03941 -0.07986 0.04149 -0.08264 C 0.0467 -0.08959 0.05469 -0.09259 0.06042 -0.09884 C 0.07014 -0.10949 0.07899 -0.11991 0.09149 -0.12408 C 0.09879 -0.12894 0.10469 -0.13611 0.11215 -0.14028 C 0.11875 -0.14375 0.12639 -0.14537 0.13281 -0.14931 C 0.14549 -0.15718 0.15799 -0.16644 0.1724 -0.16783 C 0.18559 -0.16898 0.19879 -0.16922 0.21215 -0.17014 C 0.22014 -0.17084 0.23629 -0.17246 0.23629 -0.17246 " pathEditMode="relative" ptsTypes="ffffffffffffA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3" grpId="1" build="p"/>
      <p:bldP spid="46086" grpId="0"/>
      <p:bldP spid="46089" grpId="0"/>
      <p:bldP spid="46089" grpId="1"/>
      <p:bldP spid="46090" grpId="0" build="p"/>
      <p:bldP spid="46090" grpId="1" build="allAtOnce"/>
      <p:bldP spid="46091" grpId="0"/>
      <p:bldP spid="46091" grpId="1"/>
      <p:bldP spid="46092" grpId="0"/>
      <p:bldP spid="46092" grpId="1"/>
      <p:bldP spid="46093" grpId="0"/>
      <p:bldP spid="46093" grpId="1"/>
      <p:bldP spid="46094" grpId="0"/>
      <p:bldP spid="46094" grpId="1"/>
      <p:bldP spid="46095" grpId="0" build="p"/>
      <p:bldP spid="46095" grpId="1" build="allAtOnce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Keeping Up With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>
                <a:hlinkClick r:id="rId2"/>
              </a:rPr>
              <a:t>Carbon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41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http://phos-cyclenc.tripod.com/sitebuildercontent/sitebuilderpictures/phosphorus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6797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Phosphorus (P)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091" y="152400"/>
            <a:ext cx="2044547" cy="6705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300" dirty="0" smtClean="0"/>
              <a:t>Phosphorus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needed</a:t>
            </a:r>
            <a:r>
              <a:rPr lang="en-US" altLang="en-US" sz="2300" dirty="0" smtClean="0"/>
              <a:t> to make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ATP, DNA, lipids</a:t>
            </a:r>
          </a:p>
          <a:p>
            <a:pPr eaLnBrk="1" hangingPunct="1"/>
            <a:r>
              <a:rPr lang="en-US" altLang="en-US" sz="2300" b="1" dirty="0" smtClean="0"/>
              <a:t>Problem</a:t>
            </a:r>
            <a:r>
              <a:rPr lang="en-US" altLang="en-US" sz="2300" dirty="0" smtClean="0"/>
              <a:t>: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No</a:t>
            </a:r>
            <a:r>
              <a:rPr lang="en-US" altLang="en-US" sz="2300" dirty="0" smtClean="0"/>
              <a:t> phosphorus in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atmosphere</a:t>
            </a:r>
          </a:p>
          <a:p>
            <a:pPr eaLnBrk="1" hangingPunct="1"/>
            <a:r>
              <a:rPr lang="en-US" altLang="en-US" sz="2300" b="1" dirty="0" smtClean="0"/>
              <a:t>Step 1</a:t>
            </a:r>
            <a:r>
              <a:rPr lang="en-US" altLang="en-US" sz="2300" dirty="0" smtClean="0"/>
              <a:t>: Phosphorus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released</a:t>
            </a:r>
            <a:r>
              <a:rPr lang="en-US" altLang="en-US" sz="2300" dirty="0" smtClean="0"/>
              <a:t> by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weathering</a:t>
            </a:r>
            <a:r>
              <a:rPr lang="en-US" altLang="en-US" sz="2300" dirty="0" smtClean="0"/>
              <a:t> of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rocks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300" b="1" dirty="0" smtClean="0">
                <a:solidFill>
                  <a:srgbClr val="000000"/>
                </a:solidFill>
              </a:rPr>
              <a:t>Step 2</a:t>
            </a:r>
            <a:r>
              <a:rPr lang="en-US" altLang="en-US" sz="2300" dirty="0" smtClean="0">
                <a:solidFill>
                  <a:srgbClr val="000000"/>
                </a:solidFill>
              </a:rPr>
              <a:t>: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Producers</a:t>
            </a:r>
            <a:r>
              <a:rPr lang="en-US" altLang="en-US" sz="2300" dirty="0" smtClean="0">
                <a:solidFill>
                  <a:srgbClr val="000000"/>
                </a:solidFill>
              </a:rPr>
              <a:t> absorb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P</a:t>
            </a:r>
            <a:r>
              <a:rPr lang="en-US" altLang="en-US" sz="2300" dirty="0" smtClean="0">
                <a:solidFill>
                  <a:srgbClr val="000000"/>
                </a:solidFill>
              </a:rPr>
              <a:t> through their </a:t>
            </a:r>
            <a:r>
              <a:rPr lang="en-US" altLang="en-US" sz="2300" b="1" dirty="0" smtClean="0">
                <a:solidFill>
                  <a:srgbClr val="FF0000"/>
                </a:solidFill>
              </a:rPr>
              <a:t>roots</a:t>
            </a:r>
          </a:p>
          <a:p>
            <a:pPr eaLnBrk="1" hangingPunct="1"/>
            <a:endParaRPr lang="en-US" altLang="en-US" sz="26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33528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3810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27260" y="181778"/>
            <a:ext cx="2388062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500" b="1" dirty="0">
                <a:latin typeface="+mn-lt"/>
              </a:rPr>
              <a:t>Step 3</a:t>
            </a:r>
            <a:r>
              <a:rPr lang="en-US" sz="2500" dirty="0">
                <a:latin typeface="+mn-lt"/>
              </a:rPr>
              <a:t>: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Consumers</a:t>
            </a:r>
            <a:r>
              <a:rPr lang="en-US" sz="2500" dirty="0">
                <a:latin typeface="+mn-lt"/>
              </a:rPr>
              <a:t> ingest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P</a:t>
            </a:r>
          </a:p>
          <a:p>
            <a:pPr marL="342900" indent="-34290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500" b="1" dirty="0">
                <a:latin typeface="+mn-lt"/>
              </a:rPr>
              <a:t>Step 4</a:t>
            </a:r>
            <a:r>
              <a:rPr lang="en-US" sz="2500" dirty="0">
                <a:latin typeface="+mn-lt"/>
              </a:rPr>
              <a:t>: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Decomposers</a:t>
            </a:r>
            <a:r>
              <a:rPr lang="en-US" sz="2500" dirty="0">
                <a:latin typeface="+mn-lt"/>
              </a:rPr>
              <a:t> obtain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500" dirty="0">
                <a:latin typeface="+mn-lt"/>
              </a:rPr>
              <a:t> when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feed</a:t>
            </a:r>
            <a:r>
              <a:rPr lang="en-US" sz="2500" dirty="0">
                <a:latin typeface="+mn-lt"/>
              </a:rPr>
              <a:t> on the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dead</a:t>
            </a:r>
            <a:r>
              <a:rPr lang="en-US" sz="2500" dirty="0">
                <a:latin typeface="+mn-lt"/>
              </a:rPr>
              <a:t>.</a:t>
            </a:r>
          </a:p>
          <a:p>
            <a:pPr marL="342900" indent="-34290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500" b="1" dirty="0">
                <a:latin typeface="+mj-lt"/>
              </a:rPr>
              <a:t>Step 5</a:t>
            </a:r>
            <a:r>
              <a:rPr lang="en-US" sz="2500" dirty="0">
                <a:latin typeface="+mj-lt"/>
              </a:rPr>
              <a:t>: </a:t>
            </a:r>
            <a:r>
              <a:rPr lang="en-US" sz="2500" dirty="0" smtClean="0">
                <a:latin typeface="+mj-lt"/>
              </a:rPr>
              <a:t>Decomposers </a:t>
            </a:r>
            <a:r>
              <a:rPr lang="en-US" sz="2500" b="1" dirty="0">
                <a:solidFill>
                  <a:srgbClr val="FF0000"/>
                </a:solidFill>
                <a:latin typeface="+mj-lt"/>
              </a:rPr>
              <a:t>release</a:t>
            </a:r>
            <a:r>
              <a:rPr lang="en-US" sz="2500" dirty="0">
                <a:latin typeface="+mj-lt"/>
              </a:rPr>
              <a:t> P within </a:t>
            </a:r>
            <a:r>
              <a:rPr lang="en-US" sz="2500" b="1" dirty="0">
                <a:solidFill>
                  <a:srgbClr val="FF0000"/>
                </a:solidFill>
                <a:latin typeface="+mj-lt"/>
              </a:rPr>
              <a:t>waste</a:t>
            </a:r>
            <a:r>
              <a:rPr lang="en-US" sz="2500" dirty="0">
                <a:latin typeface="+mj-lt"/>
              </a:rPr>
              <a:t> back into </a:t>
            </a:r>
            <a:r>
              <a:rPr lang="en-US" sz="2500" b="1" dirty="0">
                <a:solidFill>
                  <a:srgbClr val="FF0000"/>
                </a:solidFill>
                <a:latin typeface="+mj-lt"/>
              </a:rPr>
              <a:t>soil</a:t>
            </a:r>
            <a:r>
              <a:rPr lang="en-US" sz="2500" dirty="0">
                <a:latin typeface="+mj-lt"/>
              </a:rPr>
              <a:t> or water</a:t>
            </a:r>
          </a:p>
          <a:p>
            <a:pPr marL="342900" indent="-342900"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500" dirty="0">
                <a:latin typeface="+mn-lt"/>
              </a:rPr>
              <a:t>Cycle 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repeats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295275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572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569595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2199 -0.01649 0.01157 -0.02916 0.02291 C -0.03264 0.02592 -0.03958 0.03217 -0.03958 0.03217 C -0.04531 0.04351 -0.04132 0.03726 -0.0533 0.04814 C -0.05538 0.05 -0.05659 0.05301 -0.0585 0.05509 C -0.06493 0.0618 -0.07152 0.06759 -0.07916 0.07106 C -0.0809 0.07338 -0.08229 0.07615 -0.08437 0.07801 C -0.09635 0.08865 -0.08559 0.075 -0.09132 0.08264 " pathEditMode="relative" ptsTypes="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79 -0.00324 -0.03872 -0.00996 -0.05851 -0.01366 C -0.06198 -0.01528 -0.06545 -0.01667 -0.06893 -0.01829 C -0.07066 -0.01899 -0.07413 -0.02061 -0.07413 -0.02061 C -0.079 -0.02732 -0.08282 -0.03473 -0.08785 -0.04121 C -0.08993 -0.05255 -0.0941 -0.06227 -0.09653 -0.07338 C -0.09896 -0.08473 -0.10087 -0.09653 -0.1033 -0.10787 C -0.10556 -0.11852 -0.11007 -0.13125 -0.11025 -0.14237 C -0.11077 -0.16459 -0.11025 -0.18681 -0.11025 -0.20903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02 0.00578 -0.01597 0.02963 -0.02586 0.04143 C -0.02951 0.04583 -0.03784 0.05301 -0.03784 0.05301 C -0.0401 0.05764 -0.04288 0.0618 -0.04479 0.06666 C -0.04704 0.07291 -0.05173 0.08518 -0.05173 0.08518 C -0.05885 0.13125 -0.05173 0.18032 -0.05173 0.22754 " pathEditMode="relative" ptsTypes="fffff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92593E-6 C 0.00052 0.01297 0.00087 0.02616 0.00174 0.03913 C 0.00209 0.04445 0.00313 0.04978 0.00347 0.0551 C 0.00434 0.06737 0.00382 0.09491 0.01025 0.10811 C 0.01424 0.11621 0.02222 0.12038 0.02761 0.1264 C 0.04115 0.14191 0.06042 0.16204 0.07761 0.16783 C 0.09913 0.18542 0.10903 0.17709 0.14132 0.17709 " pathEditMode="relative" ptsTypes="ffffff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32 -0.00278 0.03229 -0.00394 0.04826 -0.00926 C 0.05677 -0.01667 0.06649 -0.02662 0.07587 -0.03218 C 0.09444 -0.04329 0.07969 -0.03102 0.09149 -0.04144 C 0.09705 -0.05185 0.10225 -0.05973 0.10521 -0.0713 C 0.10399 -0.10255 0.1033 -0.12361 0.09653 -0.15162 C 0.09548 -0.15625 0.09531 -0.16158 0.09323 -0.16551 C 0.09288 -0.16621 0.08125 -0.19144 0.07934 -0.19306 C 0.07205 -0.19954 0.07552 -0.1956 0.06909 -0.20463 C 0.06475 -0.22223 0.07118 -0.20116 0.06215 -0.21598 C 0.06024 -0.21922 0.06007 -0.22385 0.05868 -0.22755 " pathEditMode="relative" ptsTypes="ffffffffff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3" grpId="1" build="p"/>
      <p:bldP spid="5" grpId="0"/>
      <p:bldP spid="5" grpId="1"/>
      <p:bldP spid="8" grpId="0"/>
      <p:bldP spid="8" grpId="1"/>
      <p:bldP spid="7" grpId="0" build="p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Phosphorus (P)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100" y="2362200"/>
            <a:ext cx="2362200" cy="449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Human Contribution</a:t>
            </a:r>
          </a:p>
          <a:p>
            <a:pPr lvl="1" eaLnBrk="1" hangingPunct="1"/>
            <a:r>
              <a:rPr lang="en-US" altLang="en-US" sz="2000" dirty="0" smtClean="0"/>
              <a:t>Adding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excess</a:t>
            </a:r>
            <a:r>
              <a:rPr lang="en-US" altLang="en-US" sz="2000" dirty="0" smtClean="0"/>
              <a:t> P from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fertilizers</a:t>
            </a:r>
          </a:p>
          <a:p>
            <a:pPr lvl="1" eaLnBrk="1" hangingPunct="1"/>
            <a:r>
              <a:rPr lang="en-US" altLang="en-US" sz="2000" dirty="0" smtClean="0"/>
              <a:t>P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washes</a:t>
            </a:r>
            <a:r>
              <a:rPr lang="en-US" altLang="en-US" sz="2000" dirty="0" smtClean="0"/>
              <a:t> into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lakes</a:t>
            </a:r>
            <a:r>
              <a:rPr lang="en-US" altLang="en-US" sz="2000" dirty="0" smtClean="0"/>
              <a:t>, etc…</a:t>
            </a:r>
          </a:p>
          <a:p>
            <a:pPr lvl="1"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Excess</a:t>
            </a:r>
            <a:r>
              <a:rPr lang="en-US" altLang="en-US" sz="2000" dirty="0" smtClean="0"/>
              <a:t> P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causes</a:t>
            </a:r>
            <a:r>
              <a:rPr lang="en-US" altLang="en-US" sz="2000" dirty="0" smtClean="0"/>
              <a:t> extreme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plant</a:t>
            </a:r>
            <a:r>
              <a:rPr lang="en-US" altLang="en-US" sz="2000" dirty="0" smtClean="0"/>
              <a:t> &amp;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algae</a:t>
            </a:r>
            <a:r>
              <a:rPr lang="en-US" altLang="en-US" sz="2000" dirty="0" smtClean="0"/>
              <a:t> growth</a:t>
            </a:r>
          </a:p>
        </p:txBody>
      </p:sp>
      <p:pic>
        <p:nvPicPr>
          <p:cNvPr id="11268" name="Picture 9" descr="http://phos-cyclenc.tripod.com/sitebuildercontent/sitebuilderpictures/phosphorus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8532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43800" y="2286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58200" y="381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91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77200" y="91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pic>
        <p:nvPicPr>
          <p:cNvPr id="11273" name="Picture 2" descr="http://www.bryerpatch.com/news/Bob_Fallert/FarmerBob_86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7400" y="25146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90800" y="2667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85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85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85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85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352800"/>
            <a:ext cx="85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886200"/>
            <a:ext cx="85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85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85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3403 0.00185 -0.06702 0.00254 -0.1 0.01341 C -0.11563 0.0185 -0.1349 0.02127 -0.14931 0.03076 C -0.17309 0.04671 -0.19948 0.06059 -0.22466 0.07146 C -0.27535 0.09343 -0.32778 0.10361 -0.37969 0.11956 C -0.40782 0.12812 -0.43785 0.13783 -0.46667 0.14061 C -0.50764 0.15425 -0.55139 0.16212 -0.59132 0.18131 C -0.61285 0.19172 -0.63108 0.21115 -0.6507 0.22572 C -0.66198 0.23404 -0.65434 0.22456 -0.66667 0.23543 C -0.68438 0.25115 -0.65643 0.2315 -0.67691 0.24514 C -0.6783 0.24769 -0.67952 0.25046 -0.68125 0.25277 C -0.68247 0.25416 -0.68455 0.25485 -0.68559 0.25647 C -0.68698 0.25879 -0.68716 0.26202 -0.68837 0.26434 C -0.68959 0.26665 -0.69132 0.26781 -0.69271 0.27012 C -0.6948 0.27336 -0.69636 0.27683 -0.69862 0.27983 C -0.7033 0.28608 -0.70296 0.28561 -0.70296 0.28191 " pathEditMode="relative" ptsTypes="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59 0.00185 -0.01059 0.00809 -0.01597 0.00971 C -0.04097 0.01757 -0.05121 0.01572 -0.0783 0.01734 C -0.11319 0.01942 -0.14774 0.02266 -0.18264 0.02498 C -0.22413 0.03746 -0.27118 0.03515 -0.31302 0.03654 C -0.32899 0.03978 -0.34496 0.04116 -0.36094 0.0444 C -0.36823 0.04579 -0.38264 0.04833 -0.38264 0.04833 C -0.40035 0.05527 -0.41858 0.0592 -0.43628 0.06568 C -0.44566 0.06915 -0.45434 0.07308 -0.46389 0.07516 C -0.4743 0.08233 -0.48559 0.08765 -0.49722 0.09066 C -0.51267 0.10129 -0.53003 0.10592 -0.54635 0.11378 C -0.56927 0.12465 -0.5934 0.13159 -0.61597 0.14292 C -0.63819 0.15402 -0.61788 0.14847 -0.63628 0.1524 C -0.65434 0.16281 -0.67187 0.17484 -0.68993 0.18524 C -0.6941 0.18756 -0.69861 0.18917 -0.70295 0.19103 C -0.70625 0.19241 -0.70972 0.19311 -0.71302 0.19496 C -0.74305 0.21161 -0.7184 0.20074 -0.73194 0.20652 C -0.73958 0.21323 -0.74219 0.2167 -0.74792 0.22595 C -0.74861 0.2271 -0.75972 0.24907 -0.76233 0.25092 " pathEditMode="relative" ptsTypes="ffffffffffffffffff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1476 0.00625 -0.029 0.00532 -0.04497 0.00579 C -0.08698 0.00671 -0.129 0.00694 -0.17101 0.00764 C -0.25139 0.01018 -0.33143 0.01481 -0.41164 0.0192 C -0.4415 0.02336 -0.47153 0.02845 -0.50157 0.03076 C -0.52778 0.04094 -0.55608 0.04163 -0.58264 0.05019 C -0.59653 0.05458 -0.60921 0.06291 -0.62327 0.06545 C -0.63178 0.06939 -0.63924 0.0747 -0.64792 0.07725 C -0.68212 0.09691 -0.7165 0.11541 -0.7507 0.13506 C -0.78559 0.15495 -0.75035 0.13946 -0.78698 0.15426 C -0.79462 0.16143 -0.80122 0.16513 -0.80869 0.17184 C -0.81407 0.17646 -0.81789 0.18247 -0.82327 0.1871 C -0.82934 0.19797 -0.83629 0.21254 -0.84497 0.21994 C -0.84636 0.22318 -0.8474 0.22688 -0.84931 0.22965 C -0.85053 0.2315 -0.85261 0.23173 -0.85365 0.23358 C -0.85452 0.2352 -0.85434 0.23752 -0.85504 0.23937 C -0.85834 0.247 -0.85903 0.24677 -0.86389 0.25093 C -0.86702 0.26851 -0.8625 0.25024 -0.86962 0.26249 C -0.87223 0.26689 -0.87188 0.27313 -0.87396 0.27799 C -0.87518 0.28076 -0.87691 0.28308 -0.8783 0.28562 C -0.87934 0.29001 -0.88264 0.29487 -0.88264 0.29926 " pathEditMode="relative" ptsTypes="ffffffffffffffffffff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4219 0.02012 -0.08576 0.01619 -0.13055 0.01734 C -0.22847 0.02335 -0.17396 0.02081 -0.2941 0.02312 C -0.32517 0.0252 -0.3559 0.02914 -0.38698 0.03284 C -0.40625 0.03862 -0.42552 0.04394 -0.44496 0.04833 C -0.46927 0.06013 -0.45538 0.05388 -0.48698 0.06568 C -0.49965 0.0703 -0.50191 0.07655 -0.51163 0.08302 C -0.52552 0.09227 -0.54097 0.10222 -0.55364 0.11401 C -0.56823 0.12743 -0.58003 0.14963 -0.59132 0.1679 C -0.59531 0.17437 -0.59687 0.18131 -0.60139 0.18732 C -0.60382 0.19889 -0.60955 0.20721 -0.61302 0.21808 C -0.61493 0.22433 -0.62031 0.23566 -0.62031 0.23566 C -0.62309 0.25115 -0.63333 0.26688 -0.63333 0.28191 " pathEditMode="relative" ptsTypes="ffffffffffff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9 0.02059 -0.0066 -0.01225 0.00851 0.01134 C 0.00938 0.01272 0.0092 0.01527 0.0099 0.01689 C 0.01146 0.02035 0.01319 0.02359 0.01545 0.02637 C 0.02135 0.03377 0.02899 0.03862 0.03385 0.04695 C 0.04219 0.06106 0.0526 0.07401 0.06198 0.0865 C 0.06892 0.09575 0.07049 0.09344 0.07882 0.10153 C 0.08663 0.10916 0.09392 0.11772 0.10139 0.12581 C 0.1066 0.13136 0.11094 0.13298 0.11545 0.13899 C 0.11719 0.14131 0.11788 0.14455 0.11979 0.1464 C 0.12899 0.15565 0.14028 0.1612 0.14931 0.17091 C 0.15712 0.17924 0.16493 0.19265 0.17465 0.19704 C 0.18212 0.20028 0.18889 0.2056 0.19583 0.21023 C 0.20399 0.21554 0.21076 0.22109 0.21979 0.22341 C 0.23594 0.23196 0.25313 0.23936 0.27049 0.24214 C 0.29288 0.2507 0.28333 0.24792 0.29861 0.25162 C 0.31649 0.26342 0.33385 0.26943 0.35347 0.2722 C 0.35868 0.2766 0.35903 0.27614 0.36337 0.27035 " pathEditMode="relative" ptsTypes="fffffffffffffffff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0.01457 0.0033 0.02984 0.0085 0.04302 C 0.01041 0.04787 0.01371 0.05157 0.01562 0.0562 C 0.02743 0.08418 0.03403 0.11332 0.05781 0.12928 C 0.07344 0.13992 0.06962 0.13691 0.08871 0.15194 C 0.10382 0.16374 0.11927 0.1723 0.13524 0.18201 C 0.14236 0.1864 0.14722 0.19103 0.15503 0.19311 C 0.16337 0.2019 0.17222 0.20421 0.18177 0.20999 C 0.19271 0.2167 0.20312 0.22456 0.21423 0.23081 C 0.23906 0.24468 0.20347 0.2278 0.23385 0.24006 C 0.23958 0.24237 0.25069 0.24769 0.25069 0.24769 C 0.25173 0.24885 0.25243 0.25046 0.25364 0.25139 C 0.25538 0.25301 0.25764 0.25324 0.2592 0.25509 C 0.26753 0.26434 0.25607 0.2581 0.26632 0.26249 C 0.27482 0.27452 0.29809 0.28909 0.30989 0.29441 C 0.32482 0.30111 0.31701 0.29764 0.3283 0.30574 C 0.33194 0.30828 0.33958 0.31314 0.33958 0.31314 C 0.34583 0.31106 0.34375 0.31314 0.34653 0.30944 " pathEditMode="relative" ptsTypes="fffffffffffffffff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64389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685800"/>
          </a:xfrm>
        </p:spPr>
        <p:txBody>
          <a:bodyPr/>
          <a:lstStyle/>
          <a:p>
            <a:r>
              <a:rPr lang="en-US" altLang="en-US" b="1" smtClean="0"/>
              <a:t>Nitrogen (N)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0"/>
            <a:ext cx="2133600" cy="6858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500" dirty="0" smtClean="0"/>
              <a:t>Nitrogen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needed</a:t>
            </a:r>
            <a:r>
              <a:rPr lang="en-US" altLang="en-US" sz="2500" dirty="0" smtClean="0"/>
              <a:t> to build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nucleic</a:t>
            </a:r>
            <a:r>
              <a:rPr lang="en-US" altLang="en-US" sz="2500" dirty="0" smtClean="0"/>
              <a:t> acids (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DNA/RNA</a:t>
            </a:r>
            <a:r>
              <a:rPr lang="en-US" altLang="en-US" sz="2500" dirty="0" smtClean="0"/>
              <a:t>)</a:t>
            </a:r>
          </a:p>
          <a:p>
            <a:pPr eaLnBrk="1" hangingPunct="1"/>
            <a:r>
              <a:rPr lang="en-US" altLang="en-US" sz="2500" b="1" dirty="0" smtClean="0"/>
              <a:t>Problem</a:t>
            </a:r>
            <a:r>
              <a:rPr lang="en-US" altLang="en-US" sz="2500" dirty="0" smtClean="0"/>
              <a:t>: Nitrogen in atmosphere (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N</a:t>
            </a:r>
            <a:r>
              <a:rPr lang="en-US" altLang="en-US" sz="25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500" dirty="0" smtClean="0"/>
              <a:t>) is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unusable</a:t>
            </a:r>
          </a:p>
          <a:p>
            <a:pPr eaLnBrk="1" hangingPunct="1"/>
            <a:r>
              <a:rPr lang="en-US" altLang="en-US" sz="2500" b="1" dirty="0" smtClean="0"/>
              <a:t>Step 1</a:t>
            </a:r>
            <a:r>
              <a:rPr lang="en-US" altLang="en-US" sz="2500" dirty="0" smtClean="0"/>
              <a:t>: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Bacteria</a:t>
            </a:r>
            <a:r>
              <a:rPr lang="en-US" altLang="en-US" sz="2500" dirty="0" smtClean="0"/>
              <a:t> in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soil</a:t>
            </a:r>
            <a:r>
              <a:rPr lang="en-US" altLang="en-US" sz="2500" dirty="0" smtClean="0"/>
              <a:t> convert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N</a:t>
            </a:r>
            <a:r>
              <a:rPr lang="en-US" altLang="en-US" sz="25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500" baseline="-25000" dirty="0" smtClean="0"/>
              <a:t> </a:t>
            </a:r>
            <a:r>
              <a:rPr lang="en-US" altLang="en-US" sz="2500" dirty="0" smtClean="0"/>
              <a:t>into </a:t>
            </a:r>
            <a:r>
              <a:rPr lang="en-US" altLang="en-US" sz="2500" b="1" dirty="0" smtClean="0">
                <a:solidFill>
                  <a:srgbClr val="FF0000"/>
                </a:solidFill>
              </a:rPr>
              <a:t>usable</a:t>
            </a:r>
            <a:r>
              <a:rPr lang="en-US" altLang="en-US" sz="2500" dirty="0" smtClean="0"/>
              <a:t> forms</a:t>
            </a:r>
          </a:p>
          <a:p>
            <a:pPr eaLnBrk="1" hangingPunct="1"/>
            <a:r>
              <a:rPr lang="en-US" altLang="en-US" sz="2500" b="1" dirty="0" smtClean="0">
                <a:cs typeface="Arial" panose="020B0604020202020204" pitchFamily="34" charset="0"/>
              </a:rPr>
              <a:t>Step 2</a:t>
            </a:r>
            <a:r>
              <a:rPr lang="en-US" altLang="en-US" sz="2500" dirty="0" smtClean="0">
                <a:cs typeface="Arial" panose="020B0604020202020204" pitchFamily="34" charset="0"/>
              </a:rPr>
              <a:t>: Bacteria </a:t>
            </a:r>
            <a:r>
              <a:rPr lang="en-US" altLang="en-US" sz="2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absorb</a:t>
            </a:r>
            <a:r>
              <a:rPr lang="en-US" altLang="en-US" sz="2500" dirty="0" smtClean="0">
                <a:cs typeface="Arial" panose="020B0604020202020204" pitchFamily="34" charset="0"/>
              </a:rPr>
              <a:t> usable </a:t>
            </a:r>
            <a:r>
              <a:rPr lang="en-US" altLang="en-US" sz="2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</a:p>
          <a:p>
            <a:pPr eaLnBrk="1" hangingPunct="1"/>
            <a:r>
              <a:rPr lang="en-US" altLang="en-US" sz="2500" b="1" dirty="0" smtClean="0">
                <a:cs typeface="Arial" panose="020B0604020202020204" pitchFamily="34" charset="0"/>
              </a:rPr>
              <a:t>Step 3</a:t>
            </a:r>
            <a:r>
              <a:rPr lang="en-US" altLang="en-US" sz="2500" dirty="0" smtClean="0">
                <a:cs typeface="Arial" panose="020B0604020202020204" pitchFamily="34" charset="0"/>
              </a:rPr>
              <a:t>: </a:t>
            </a:r>
            <a:r>
              <a:rPr lang="en-US" altLang="en-US" sz="2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Bacteria </a:t>
            </a:r>
            <a:r>
              <a:rPr lang="en-US" altLang="en-US" sz="2500" dirty="0" smtClean="0">
                <a:cs typeface="Arial" panose="020B0604020202020204" pitchFamily="34" charset="0"/>
              </a:rPr>
              <a:t>release </a:t>
            </a:r>
            <a:r>
              <a:rPr lang="en-US" altLang="en-US" sz="2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en-US" altLang="en-US" sz="2500" dirty="0" smtClean="0">
                <a:cs typeface="Arial" panose="020B0604020202020204" pitchFamily="34" charset="0"/>
              </a:rPr>
              <a:t> </a:t>
            </a:r>
            <a:r>
              <a:rPr lang="en-US" altLang="en-US" sz="2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waste</a:t>
            </a:r>
            <a:r>
              <a:rPr lang="en-US" altLang="en-US" sz="2500" dirty="0" smtClean="0">
                <a:cs typeface="Arial" panose="020B0604020202020204" pitchFamily="34" charset="0"/>
              </a:rPr>
              <a:t> into </a:t>
            </a:r>
            <a:r>
              <a:rPr lang="en-US" altLang="en-US" sz="2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air</a:t>
            </a:r>
          </a:p>
          <a:p>
            <a:pPr eaLnBrk="1" hangingPunct="1"/>
            <a:endParaRPr lang="en-US" altLang="en-US" sz="25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03165" y="-16526"/>
            <a:ext cx="2514600" cy="67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</a:rPr>
              <a:t>Step 4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Producers</a:t>
            </a:r>
            <a:r>
              <a:rPr lang="en-US" altLang="en-US" sz="2400" dirty="0">
                <a:latin typeface="Arial" panose="020B0604020202020204" pitchFamily="34" charset="0"/>
              </a:rPr>
              <a:t> absorb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through their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roots</a:t>
            </a:r>
          </a:p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</a:rPr>
              <a:t>Step 5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Consumers</a:t>
            </a:r>
            <a:r>
              <a:rPr lang="en-US" altLang="en-US" sz="2400" dirty="0">
                <a:latin typeface="Arial" panose="020B0604020202020204" pitchFamily="34" charset="0"/>
              </a:rPr>
              <a:t> ingest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through the food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chain</a:t>
            </a:r>
          </a:p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6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Decomposers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obtain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organisms… return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their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12192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8400" y="5334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Usable 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05400" y="4114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43200" y="1905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28800" y="2971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000" y="4419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Usable 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1200" y="3048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4600" y="5791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Nitrogen fixation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05200" y="43434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994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1 -0.05972 C 0.04722 -0.05324 0.225 -0.0625 -0.01823 -0.05509 C -0.05885 -0.0537 -0.10486 -0.04931 -0.14514 -0.04815 C -0.16406 -0.0456 -0.16441 -0.04282 -0.18038 -0.03912 C -0.19618 -0.03125 -0.20035 -0.01736 -0.2158 -0.00949 C -0.22257 0.00648 -0.21962 -0.00046 -0.22465 0.01111 C -0.22552 0.01319 -0.22743 0.01782 -0.22743 0.01806 C -0.22812 0.06852 -0.20955 0.23241 -0.23941 0.32292 C -0.24792 0.40393 -0.24479 0.36065 -0.23941 0.52106 C -0.23837 0.55856 -0.23854 0.56898 -0.19236 0.57361 C -0.16649 0.58032 -0.14219 0.57593 -0.11562 0.57593 " pathEditMode="relative" rAng="0" ptsTypes="ffffffffff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319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162 C 0.08246 -0.00972 0.15521 -0.00903 0.21979 -0.01759 C 0.26232 -0.02917 0.25972 -0.05185 0.25972 -0.06944 " pathEditMode="relative" rAng="0" ptsTypes="ff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21 -0.00162 0.03403 0.0037 0.05347 -0.00926 C 0.06128 -0.02523 0.05885 -0.01782 0.06198 -0.02986 C 0.06076 -0.04954 0.05833 -0.06574 0.05694 -0.08518 C 0.05521 -0.14028 0.05521 -0.12037 0.05521 -0.14491 " pathEditMode="relative" ptsTypes="ffff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08 -0.0243 0 -0.05463 -0.00173 -0.08032 C -0.0026 -0.15023 0.00834 -0.20139 -0.01892 -0.25509 C -0.02152 -0.26018 -0.02586 -0.25972 -0.02934 -0.26203 C -0.03524 -0.26597 -0.03993 -0.27106 -0.04652 -0.27361 C -0.05295 -0.27616 -0.06354 -0.27778 -0.06892 -0.28264 C -0.07899 -0.29166 -0.08368 -0.29629 -0.09479 -0.30116 C -0.09826 -0.30278 -0.1052 -0.30578 -0.1052 -0.30578 C -0.1092 -0.31342 -0.11059 -0.31805 -0.11892 -0.32176 C -0.12239 -0.32338 -0.12586 -0.32477 -0.12934 -0.32639 C -0.13107 -0.32708 -0.13454 -0.3287 -0.13454 -0.3287 C -0.19079 -0.32569 -0.16319 -0.32639 -0.21718 -0.32639 " pathEditMode="relative" ptsTypes="fffffffffff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3796 0.01719 -0.15231 -0.02413 -0.18842 C -0.03333 -0.20694 -0.02118 -0.18449 -0.03281 -0.2 C -0.03854 -0.20764 -0.04392 -0.21829 -0.05173 -0.22292 C -0.06597 -0.23125 -0.07951 -0.23773 -0.09496 -0.24143 C -0.11614 -0.24653 -0.13819 -0.24606 -0.15868 -0.25509 C -0.16718 -0.28889 -0.16041 -0.25949 -0.16041 -0.34722 " pathEditMode="relative" ptsTypes="ffffff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16 0.0007 -0.06319 0.00023 -0.09479 0.00232 C -0.10295 0.00278 -0.1033 0.01991 -0.10521 0.02755 C -0.1092 0.04352 -0.10521 0.06111 -0.10521 0.07801 " pathEditMode="relative" ptsTypes="fff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4 0.06551 -0.00799 0.1074 0.02587 0.15162 C 0.03524 0.16389 0.05642 0.17685 0.06909 0.18171 C 0.07257 0.1831 0.07587 0.18518 0.07934 0.18611 C 0.08507 0.18773 0.09653 0.19074 0.09653 0.19074 C 0.12309 0.18912 0.13906 0.18634 0.16389 0.18379 C 0.17239 0.18125 0.1684 0.18171 0.17587 0.18171 " pathEditMode="relative" ptsTypes="ffffffA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04 0.00162 0.08143 0.00486 0.12917 0.00232 C 0.13577 -0.00069 0.14063 -0.00625 0.14653 -0.01134 C 0.15087 -0.02129 0.15504 -0.03009 0.16025 -0.03912 C 0.16389 -0.05324 0.17049 -0.06597 0.17413 -0.08032 C 0.175 -0.09097 0.17743 -0.10185 0.17743 -0.1125 " pathEditMode="relative" ptsTypes="fffff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p"/>
      <p:bldP spid="7" grpId="0"/>
      <p:bldP spid="7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 animBg="1"/>
      <p:bldP spid="22" grpId="0"/>
      <p:bldP spid="22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>
                <a:hlinkClick r:id="rId2"/>
              </a:rPr>
              <a:t>Nitrogen Cycle Animation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561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Nitrogen (N)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0"/>
            <a:ext cx="9144000" cy="152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does </a:t>
            </a:r>
            <a:r>
              <a:rPr lang="en-US" altLang="en-US" b="1" dirty="0" smtClean="0">
                <a:solidFill>
                  <a:srgbClr val="FF0000"/>
                </a:solidFill>
              </a:rPr>
              <a:t>lightning</a:t>
            </a:r>
            <a:r>
              <a:rPr lang="en-US" altLang="en-US" dirty="0" smtClean="0"/>
              <a:t> help?</a:t>
            </a:r>
          </a:p>
          <a:p>
            <a:pPr lvl="1" eaLnBrk="1" hangingPunct="1"/>
            <a:r>
              <a:rPr lang="en-US" altLang="en-US" dirty="0" smtClean="0"/>
              <a:t>Energy </a:t>
            </a:r>
            <a:r>
              <a:rPr lang="en-US" altLang="en-US" b="1" dirty="0" smtClean="0">
                <a:solidFill>
                  <a:srgbClr val="FF0000"/>
                </a:solidFill>
              </a:rPr>
              <a:t>breaks</a:t>
            </a:r>
            <a:r>
              <a:rPr lang="en-US" altLang="en-US" dirty="0" smtClean="0"/>
              <a:t> atmospheric </a:t>
            </a:r>
            <a:r>
              <a:rPr lang="en-US" altLang="en-US" b="1" dirty="0" smtClean="0">
                <a:solidFill>
                  <a:srgbClr val="FF0000"/>
                </a:solidFill>
              </a:rPr>
              <a:t>nitrogen</a:t>
            </a:r>
            <a:r>
              <a:rPr lang="en-US" altLang="en-US" dirty="0" smtClean="0"/>
              <a:t> into Nitrogen </a:t>
            </a:r>
            <a:r>
              <a:rPr lang="en-US" altLang="en-US" b="1" dirty="0" smtClean="0">
                <a:solidFill>
                  <a:srgbClr val="FF0000"/>
                </a:solidFill>
              </a:rPr>
              <a:t>Oxide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0000"/>
                </a:solidFill>
              </a:rPr>
              <a:t>Nitrogen</a:t>
            </a:r>
            <a:r>
              <a:rPr lang="en-US" altLang="en-US" dirty="0" smtClean="0"/>
              <a:t> oxide falls in </a:t>
            </a:r>
            <a:r>
              <a:rPr lang="en-US" altLang="en-US" b="1" dirty="0" smtClean="0">
                <a:solidFill>
                  <a:srgbClr val="FF0000"/>
                </a:solidFill>
              </a:rPr>
              <a:t>rain</a:t>
            </a:r>
            <a:r>
              <a:rPr lang="en-US" altLang="en-US" dirty="0" smtClean="0"/>
              <a:t> to </a:t>
            </a:r>
            <a:r>
              <a:rPr lang="en-US" altLang="en-US" b="1" dirty="0" smtClean="0">
                <a:solidFill>
                  <a:srgbClr val="FF0000"/>
                </a:solidFill>
              </a:rPr>
              <a:t>soil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2600" y="17478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28146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8600" y="1752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1800" y="1143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00400" y="38052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86400" y="1981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71600" y="28908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" name="Lightning Bolt 19"/>
          <p:cNvSpPr/>
          <p:nvPr/>
        </p:nvSpPr>
        <p:spPr>
          <a:xfrm>
            <a:off x="609600" y="304800"/>
            <a:ext cx="5562600" cy="5334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05000" y="19050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28800" y="1747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48000" y="1143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95600" y="1219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38600" y="1752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038600" y="1752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86400" y="19764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86400" y="19764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43200" y="28194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28194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00400" y="3810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00400" y="3810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71600" y="2895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71600" y="2895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76400" y="2286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76600" y="1143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33800" y="1905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029200" y="2286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67200" y="32004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43200" y="20574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43" name="Teardrop 42"/>
          <p:cNvSpPr/>
          <p:nvPr/>
        </p:nvSpPr>
        <p:spPr>
          <a:xfrm rot="19077838">
            <a:off x="3397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Teardrop 43"/>
          <p:cNvSpPr/>
          <p:nvPr/>
        </p:nvSpPr>
        <p:spPr>
          <a:xfrm rot="19077838">
            <a:off x="9493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Teardrop 44"/>
          <p:cNvSpPr/>
          <p:nvPr/>
        </p:nvSpPr>
        <p:spPr>
          <a:xfrm rot="19077838">
            <a:off x="16351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Teardrop 45"/>
          <p:cNvSpPr/>
          <p:nvPr/>
        </p:nvSpPr>
        <p:spPr>
          <a:xfrm rot="19077838">
            <a:off x="2335213" y="7435850"/>
            <a:ext cx="525462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Teardrop 46"/>
          <p:cNvSpPr/>
          <p:nvPr/>
        </p:nvSpPr>
        <p:spPr>
          <a:xfrm rot="19077838">
            <a:off x="30067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Teardrop 47"/>
          <p:cNvSpPr/>
          <p:nvPr/>
        </p:nvSpPr>
        <p:spPr>
          <a:xfrm rot="19077838">
            <a:off x="36163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Teardrop 48"/>
          <p:cNvSpPr/>
          <p:nvPr/>
        </p:nvSpPr>
        <p:spPr>
          <a:xfrm rot="19077838">
            <a:off x="43021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Teardrop 49"/>
          <p:cNvSpPr/>
          <p:nvPr/>
        </p:nvSpPr>
        <p:spPr>
          <a:xfrm rot="19077838">
            <a:off x="5002213" y="7435850"/>
            <a:ext cx="525462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" name="Teardrop 50"/>
          <p:cNvSpPr/>
          <p:nvPr/>
        </p:nvSpPr>
        <p:spPr>
          <a:xfrm rot="19077838">
            <a:off x="56737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Teardrop 51"/>
          <p:cNvSpPr/>
          <p:nvPr/>
        </p:nvSpPr>
        <p:spPr>
          <a:xfrm rot="19077838">
            <a:off x="62833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Teardrop 52"/>
          <p:cNvSpPr/>
          <p:nvPr/>
        </p:nvSpPr>
        <p:spPr>
          <a:xfrm rot="19077838">
            <a:off x="6969125" y="7435850"/>
            <a:ext cx="525463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Teardrop 53"/>
          <p:cNvSpPr/>
          <p:nvPr/>
        </p:nvSpPr>
        <p:spPr>
          <a:xfrm rot="19077838">
            <a:off x="7669213" y="7435850"/>
            <a:ext cx="525462" cy="533400"/>
          </a:xfrm>
          <a:prstGeom prst="teardrop">
            <a:avLst>
              <a:gd name="adj" fmla="val 198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578 -0.01684 0.01319 -0.02622 0.01642 C -0.04601 0.03007 -0.04931 0.02683 -0.07691 0.02683 " pathEditMode="relative" ptsTypes="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18 0.00948 0.04236 0.01133 0.06459 0.01433 C 0.06615 0.01503 0.06927 0.01642 0.06927 0.01642 " pathEditMode="relative" ptsTypes="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1 0.01503 -0.02656 0.02058 -0.04461 0.02659 C -0.04896 0.02798 -0.05382 0.03076 -0.05833 0.03076 " pathEditMode="relative" ptsTypes="ff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98 0.01319 0.03438 0.0081 0.05226 0.00209 C 0.05764 -0.00254 0.0665 -0.00485 0.06927 -0.01225 " pathEditMode="relative" ptsTypes="ff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 0.00671 -0.00555 0.01341 -0.00781 0.02035 C -0.0092 0.02428 -0.00937 0.02891 -0.01076 0.03284 C -0.01719 0.04995 -0.02708 0.06499 -0.03385 0.08187 " pathEditMode="relative" ptsTypes="fff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36 -0.0037 0.03646 -0.00509 0.06007 -0.00624 C 0.07188 -0.0141 0.08386 -0.01827 0.09393 -0.03076 " pathEditMode="relative" ptsTypes="ff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0.00486 -0.00365 0.00994 -0.00625 0.01434 C -0.01424 0.02752 -0.03004 0.02891 -0.04167 0.03284 C -0.05486 0.04186 -0.07014 0.04325 -0.08472 0.04325 " pathEditMode="relative" ptsTypes="fff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0.01665 0.00278 0.00833 0.01076 0.02452 C 0.01198 0.02706 0.0151 0.02706 0.01701 0.02868 C 0.0191 0.03053 0.02083 0.03307 0.02309 0.03469 C 0.02812 0.03839 0.03333 0.0414 0.03854 0.04487 C 0.04479 0.04903 0.05364 0.05296 0.0585 0.05944 " pathEditMode="relative" ptsTypes="fffff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615 0.03862 -0.0184 -0.00625 0.05226 0.01642 C 0.0566 0.0178 0.05938 0.02312 0.06302 0.02659 C 0.06563 0.02914 0.0691 0.02937 0.07222 0.03076 C 0.08681 0.04648 0.08837 0.05735 0.1092 0.05735 " pathEditMode="relative" ptsTypes="ffff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87 -0.00972 -0.00417 -0.01457 0.00451 -0.0185 C 0.02031 -0.03377 -0.00035 -0.01319 0.0184 -0.03492 C 0.02743 -0.04556 0.01857 -0.03076 0.02916 -0.0451 C 0.03316 -0.05042 0.03506 -0.05967 0.03836 -0.06568 C 0.03993 -0.07331 0.04201 -0.08095 0.04461 -0.08812 C 0.04791 -0.0969 0.04756 -0.09135 0.04756 -0.09644 " pathEditMode="relative" ptsTypes="ffffffA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1873 0.00191 -0.03885 0.00608 -0.05735 C 0.00799 -0.06591 0.01285 -0.06591 0.01684 -0.07169 C 0.03108 -0.09204 0.04098 -0.11471 0.05226 -0.13737 C 0.05278 -0.145 0.05382 -0.16004 0.05382 -0.16004 " pathEditMode="relative" ptsTypes="ffff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-0.00948 -0.00556 -0.02174 -0.0092 -0.03053 C -0.01528 -0.04533 -0.03438 -0.06846 -0.04618 -0.07377 C -0.05365 -0.08372 -0.06389 -0.09829 -0.07535 -0.09829 " pathEditMode="relative" ptsTypes="fffA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9759E-6 C 0.01007 -0.01481 0.01875 -0.02359 0.03333 -0.03354 C 0.04375 -0.04048 0.06302 -0.04071 0.07448 -0.04186 C 0.08541 -0.04718 0.09392 -0.05273 0.10312 -0.06129 C 0.10833 -0.06638 0.10798 -0.06314 0.10798 -0.06684 " pathEditMode="relative" rAng="0" ptsTypes="ffffA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34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1 -0.01735 0.00139 -0.03446 -0.00625 -0.04903 C -0.00746 -0.05597 -0.00851 -0.07239 -0.01076 -0.07771 C -0.01163 -0.07979 -0.01545 -0.08187 -0.01545 -0.08187 " pathEditMode="relative" ptsTypes="fffA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8" grpId="1"/>
      <p:bldP spid="9" grpId="0"/>
      <p:bldP spid="9" grpId="1"/>
      <p:bldP spid="10" grpId="0"/>
      <p:bldP spid="10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20" grpId="0" animBg="1"/>
      <p:bldP spid="20" grpId="1" animBg="1"/>
      <p:bldP spid="20" grpId="2" animBg="1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Review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Name and define the 6 stages of the water cycle.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How is oxygen released into the atmosphere?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In which cellular process is oxygen removed and used from the atmosphere?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In which cellular process is carbon dioxide released into the atmosphere?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How are humans disrupting the carbon cycle?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Which objects release phosphorus over time?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How are humans disrupting the phosphorus cycle?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Which organisms help convert gaseous nitrogen into a usable form of nitrogen in the nitrogen cycle?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dirty="0" smtClean="0"/>
              <a:t>How do plants obtain nitrogen?</a:t>
            </a:r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57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Levels of Organization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/>
          <a:lstStyle/>
          <a:p>
            <a:r>
              <a:rPr lang="en-US" sz="2600" dirty="0">
                <a:latin typeface="Comic Sans MS" pitchFamily="66" charset="0"/>
              </a:rPr>
              <a:t>Some ecologist study interactions between a particular type of organism and its surroundings.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</a:rPr>
              <a:t>Species</a:t>
            </a:r>
            <a:r>
              <a:rPr lang="en-US" sz="2600" dirty="0">
                <a:latin typeface="Comic Sans MS" pitchFamily="66" charset="0"/>
              </a:rPr>
              <a:t> – a </a:t>
            </a:r>
            <a:r>
              <a:rPr lang="en-US" sz="2600" b="1" dirty="0">
                <a:solidFill>
                  <a:srgbClr val="FF0000"/>
                </a:solidFill>
                <a:latin typeface="Comic Sans MS" pitchFamily="66" charset="0"/>
              </a:rPr>
              <a:t>group of organisms so similar </a:t>
            </a:r>
            <a:r>
              <a:rPr lang="en-US" sz="2600" dirty="0">
                <a:latin typeface="Comic Sans MS" pitchFamily="66" charset="0"/>
              </a:rPr>
              <a:t>to one another that they can breed and produce fertile offspring.</a:t>
            </a:r>
          </a:p>
          <a:p>
            <a:endParaRPr lang="en-US" dirty="0"/>
          </a:p>
        </p:txBody>
      </p:sp>
      <p:pic>
        <p:nvPicPr>
          <p:cNvPr id="4" name="Picture 2" descr="http://ts2.mm.bing.net/images/thumbnail.aspx?q=4979559894745633&amp;id=10dd08242fbc55491f7d53c10e6bba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8532">
            <a:off x="5284805" y="2259240"/>
            <a:ext cx="2857500" cy="200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3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Levels of Organization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00600"/>
          </a:xfrm>
        </p:spPr>
        <p:txBody>
          <a:bodyPr/>
          <a:lstStyle/>
          <a:p>
            <a:r>
              <a:rPr lang="en-US" sz="2800" dirty="0">
                <a:latin typeface="Comic Sans MS" pitchFamily="66" charset="0"/>
              </a:rPr>
              <a:t>Other ecologists study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populations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lvl="1"/>
            <a:r>
              <a:rPr lang="en-US" sz="2800" dirty="0">
                <a:latin typeface="Comic Sans MS" pitchFamily="66" charset="0"/>
              </a:rPr>
              <a:t>This is a group of individuals that belong to the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same species and live in the same area.</a:t>
            </a:r>
          </a:p>
          <a:p>
            <a:endParaRPr lang="en-US" dirty="0"/>
          </a:p>
        </p:txBody>
      </p:sp>
      <p:pic>
        <p:nvPicPr>
          <p:cNvPr id="4" name="Picture 2" descr="http://ts2.mm.bing.net/images/thumbnail.aspx?q=4891671968547061&amp;id=648041c5f4e30503b3f4258147df8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965">
            <a:off x="4789491" y="2419232"/>
            <a:ext cx="321773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1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Comic Sans MS" pitchFamily="66" charset="0"/>
              </a:rPr>
              <a:t>Levels of Organization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/>
          <a:lstStyle/>
          <a:p>
            <a:r>
              <a:rPr lang="en-US" sz="2400" dirty="0">
                <a:latin typeface="Comic Sans MS" pitchFamily="66" charset="0"/>
              </a:rPr>
              <a:t>In addition to populations, ecologists also study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communities</a:t>
            </a:r>
            <a:r>
              <a:rPr lang="en-US" sz="2400" dirty="0">
                <a:latin typeface="Comic Sans MS" pitchFamily="66" charset="0"/>
              </a:rPr>
              <a:t>.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This is a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group of different species </a:t>
            </a:r>
            <a:r>
              <a:rPr lang="en-US" sz="2400" dirty="0">
                <a:latin typeface="Comic Sans MS" pitchFamily="66" charset="0"/>
              </a:rPr>
              <a:t>that lives in one area, such as a group of alligators, turtles, birds, fish, and plants in the Florida </a:t>
            </a:r>
            <a:r>
              <a:rPr lang="en-US" sz="2400" dirty="0" smtClean="0">
                <a:latin typeface="Comic Sans MS" pitchFamily="66" charset="0"/>
              </a:rPr>
              <a:t>Everglades.</a:t>
            </a:r>
            <a:endParaRPr lang="en-US" dirty="0"/>
          </a:p>
        </p:txBody>
      </p:sp>
      <p:pic>
        <p:nvPicPr>
          <p:cNvPr id="4" name="Picture 2" descr="http://ts3.mm.bing.net/images/thumbnail.aspx?q=4645986984067302&amp;id=6630890fe72beca6728d7f07aee60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2857500" cy="245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1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2086</TotalTime>
  <Words>2335</Words>
  <Application>Microsoft Office PowerPoint</Application>
  <PresentationFormat>On-screen Show (4:3)</PresentationFormat>
  <Paragraphs>463</Paragraphs>
  <Slides>68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Cambria</vt:lpstr>
      <vt:lpstr>Comic Sans MS</vt:lpstr>
      <vt:lpstr>Times New Roman</vt:lpstr>
      <vt:lpstr>Wingdings</vt:lpstr>
      <vt:lpstr>Adjacency</vt:lpstr>
      <vt:lpstr>Chapter 13  Principles of Ecology</vt:lpstr>
      <vt:lpstr>What is Ecology?</vt:lpstr>
      <vt:lpstr>The Nonliving Environment</vt:lpstr>
      <vt:lpstr>The Living Environment </vt:lpstr>
      <vt:lpstr>Habitat versus Niche</vt:lpstr>
      <vt:lpstr>Levels of Organization</vt:lpstr>
      <vt:lpstr>Levels of Organization Continued </vt:lpstr>
      <vt:lpstr>Levels of Organization Continued </vt:lpstr>
      <vt:lpstr>Levels of Organization Continued </vt:lpstr>
      <vt:lpstr>Levels of Organization Continued </vt:lpstr>
      <vt:lpstr>Levels of Organization Continued </vt:lpstr>
      <vt:lpstr>Levels of Organization Continued </vt:lpstr>
      <vt:lpstr>Biodiversity!</vt:lpstr>
      <vt:lpstr>Relationships in ecosystems</vt:lpstr>
      <vt:lpstr>Keystone Species</vt:lpstr>
      <vt:lpstr>Time for some review!!!</vt:lpstr>
      <vt:lpstr>Time for some review!!!</vt:lpstr>
      <vt:lpstr>Time for some review!!!</vt:lpstr>
      <vt:lpstr>Time for some review!!!</vt:lpstr>
      <vt:lpstr>Time for some review!!!</vt:lpstr>
      <vt:lpstr>Keystone Species Video</vt:lpstr>
      <vt:lpstr>Ticket out the Door</vt:lpstr>
      <vt:lpstr>Chapter 13  Principles of Ecology</vt:lpstr>
      <vt:lpstr>Energy Flow in Ecosystems</vt:lpstr>
      <vt:lpstr>Producers</vt:lpstr>
      <vt:lpstr>Review:  Niche of a Producer</vt:lpstr>
      <vt:lpstr>Photoautotroph</vt:lpstr>
      <vt:lpstr>Chemoautotrophs</vt:lpstr>
      <vt:lpstr>Tube Worms living in Black Smoker</vt:lpstr>
      <vt:lpstr>Consumers</vt:lpstr>
      <vt:lpstr>Types of Consumers</vt:lpstr>
      <vt:lpstr>Types of Consumers</vt:lpstr>
      <vt:lpstr>Consumer Terminology</vt:lpstr>
      <vt:lpstr>Consumer Terminology</vt:lpstr>
      <vt:lpstr>Feeding Relationships</vt:lpstr>
      <vt:lpstr>Feeding Relationships</vt:lpstr>
      <vt:lpstr>Name the parts in the food chain!</vt:lpstr>
      <vt:lpstr>Name the Producer, Consumers &amp; Decomposers in this food chain:</vt:lpstr>
      <vt:lpstr>Food Chain Organizational Levels</vt:lpstr>
      <vt:lpstr>Further Information on Trophic Levels</vt:lpstr>
      <vt:lpstr>Feeding Relationships</vt:lpstr>
      <vt:lpstr>Food Web</vt:lpstr>
      <vt:lpstr>How Ecosystems Work</vt:lpstr>
      <vt:lpstr>Ticket Out the Door</vt:lpstr>
      <vt:lpstr>Ticket out the Door</vt:lpstr>
      <vt:lpstr>Chapter 13  Principles of Ecology</vt:lpstr>
      <vt:lpstr>Ecological Pyramids</vt:lpstr>
      <vt:lpstr>Energy Pyramid</vt:lpstr>
      <vt:lpstr>Loss of Available Energy </vt:lpstr>
      <vt:lpstr>Trophic Levels</vt:lpstr>
      <vt:lpstr>PowerPoint Presentation</vt:lpstr>
      <vt:lpstr>Biomass Pyramid</vt:lpstr>
      <vt:lpstr>Pyramid of Numbers</vt:lpstr>
      <vt:lpstr>Ticket Out the Door</vt:lpstr>
      <vt:lpstr>Chapter 13  Principles of Ecology</vt:lpstr>
      <vt:lpstr>Biogeochemical Cycles</vt:lpstr>
      <vt:lpstr>PowerPoint Presentation</vt:lpstr>
      <vt:lpstr>Water Cycle Pathway</vt:lpstr>
      <vt:lpstr>Water Cycle Animation</vt:lpstr>
      <vt:lpstr>Oxygen Cycle</vt:lpstr>
      <vt:lpstr>Carbon (C) Cycle</vt:lpstr>
      <vt:lpstr>Keeping Up With Carbon</vt:lpstr>
      <vt:lpstr>Phosphorus (P) Cycle</vt:lpstr>
      <vt:lpstr>Phosphorus (P) Cycle</vt:lpstr>
      <vt:lpstr>Nitrogen (N) Cycle</vt:lpstr>
      <vt:lpstr>Nitrogen Cycle</vt:lpstr>
      <vt:lpstr>Nitrogen (N) Cycle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Principles of Ecology</dc:title>
  <dc:creator>Leigh Ann Nicolella</dc:creator>
  <cp:lastModifiedBy>Leigh Ann Nicolella</cp:lastModifiedBy>
  <cp:revision>55</cp:revision>
  <dcterms:created xsi:type="dcterms:W3CDTF">2013-06-18T02:37:30Z</dcterms:created>
  <dcterms:modified xsi:type="dcterms:W3CDTF">2015-09-19T13:05:36Z</dcterms:modified>
</cp:coreProperties>
</file>