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8" r:id="rId2"/>
    <p:sldId id="27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68" r:id="rId12"/>
    <p:sldId id="269" r:id="rId13"/>
    <p:sldId id="270" r:id="rId14"/>
    <p:sldId id="257" r:id="rId15"/>
    <p:sldId id="264" r:id="rId16"/>
    <p:sldId id="281" r:id="rId17"/>
    <p:sldId id="262" r:id="rId18"/>
  </p:sldIdLst>
  <p:sldSz cx="9144000" cy="6858000" type="screen4x3"/>
  <p:notesSz cx="6858000" cy="92964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996600"/>
    <a:srgbClr val="336600"/>
    <a:srgbClr val="0000FF"/>
    <a:srgbClr val="FF0000"/>
    <a:srgbClr val="6600FF"/>
    <a:srgbClr val="660033"/>
    <a:srgbClr val="66FF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13" autoAdjust="0"/>
    <p:restoredTop sz="94580" autoAdjust="0"/>
  </p:normalViewPr>
  <p:slideViewPr>
    <p:cSldViewPr>
      <p:cViewPr varScale="1">
        <p:scale>
          <a:sx n="67" d="100"/>
          <a:sy n="67" d="100"/>
        </p:scale>
        <p:origin x="9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1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66D62818-F6C7-4699-BA68-1B865992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4A3DF-4C9B-4F0B-9E5A-14D5BDBCA5C5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6AC94-FA29-4921-A8C2-DDA3BC3C1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3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D06F9-E1C4-4118-B51F-3681252B3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21372-4D23-4B88-B8D0-6F7E83B3B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6C6CA-2B5D-4521-8F43-4C0D926B1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8E791-D5C4-4FA4-878E-B5B33BC17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D9C3-2845-4667-87F3-0A163A048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EA8D4-FC16-4D64-A839-463C1928F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4DC23-0D07-4EBE-B9B9-BAFF8D3E3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91727-0A03-40CA-98EE-25450DECB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CD6D-20BA-44A2-8D29-1DE7A135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FE01-8F2F-4943-9E05-B8A55E63A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A39B5-44CB-41E0-A40A-FAAEABDED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0A5F-D627-4EFA-8D53-07AB8668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55A2-C777-4C26-ACDE-1A047ED7F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415F56EA-720D-43DB-8C4E-FC5295ED4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s.skschools.net/Teachers/ndinitto/0044DD55-011EDE84.0/2292079476_59e4b31e01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677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Life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take our sea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762000"/>
            <a:ext cx="3657600" cy="6096000"/>
          </a:xfrm>
        </p:spPr>
        <p:txBody>
          <a:bodyPr/>
          <a:lstStyle/>
          <a:p>
            <a:pPr eaLnBrk="1" hangingPunct="1"/>
            <a:r>
              <a:rPr lang="en-US" sz="2700" dirty="0" smtClean="0">
                <a:latin typeface="Calibri" pitchFamily="34" charset="0"/>
              </a:rPr>
              <a:t>All life has a few common 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</a:rPr>
              <a:t>characteristics</a:t>
            </a:r>
          </a:p>
          <a:p>
            <a:pPr eaLnBrk="1" hangingPunct="1">
              <a:buFontTx/>
              <a:buNone/>
            </a:pPr>
            <a:endParaRPr lang="en-US" sz="12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US" sz="2700" dirty="0" smtClean="0">
                <a:latin typeface="Calibri" pitchFamily="34" charset="0"/>
              </a:rPr>
              <a:t>1) Made from 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</a:rPr>
              <a:t>cells</a:t>
            </a:r>
          </a:p>
          <a:p>
            <a:pPr lvl="1" eaLnBrk="1" hangingPunct="1"/>
            <a:r>
              <a:rPr lang="en-US" sz="2700" dirty="0" smtClean="0">
                <a:latin typeface="Calibri" pitchFamily="34" charset="0"/>
              </a:rPr>
              <a:t>Cell = most basic 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</a:rPr>
              <a:t>unit</a:t>
            </a:r>
            <a:r>
              <a:rPr lang="en-US" sz="2700" dirty="0" smtClean="0">
                <a:latin typeface="Calibri" pitchFamily="34" charset="0"/>
              </a:rPr>
              <a:t> of 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</a:rPr>
              <a:t>life</a:t>
            </a:r>
            <a:r>
              <a:rPr lang="en-US" sz="2700" dirty="0" smtClean="0">
                <a:latin typeface="Calibri" pitchFamily="34" charset="0"/>
              </a:rPr>
              <a:t> capable of carrying on 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</a:rPr>
              <a:t>life</a:t>
            </a:r>
            <a:r>
              <a:rPr lang="en-US" sz="2700" dirty="0" smtClean="0">
                <a:latin typeface="Calibri" pitchFamily="34" charset="0"/>
              </a:rPr>
              <a:t> processes</a:t>
            </a:r>
          </a:p>
          <a:p>
            <a:pPr lvl="1" eaLnBrk="1" hangingPunct="1"/>
            <a:r>
              <a:rPr lang="en-US" sz="2700" dirty="0" smtClean="0">
                <a:latin typeface="Calibri" pitchFamily="34" charset="0"/>
              </a:rPr>
              <a:t>Cells are 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</a:rPr>
              <a:t>specialized</a:t>
            </a:r>
            <a:r>
              <a:rPr lang="en-US" sz="2700" dirty="0" smtClean="0">
                <a:latin typeface="Calibri" pitchFamily="34" charset="0"/>
              </a:rPr>
              <a:t> for specific duties</a:t>
            </a:r>
          </a:p>
          <a:p>
            <a:pPr lvl="2" eaLnBrk="1" hangingPunct="1"/>
            <a:r>
              <a:rPr lang="en-US" sz="2700" dirty="0" smtClean="0">
                <a:latin typeface="Calibri" pitchFamily="34" charset="0"/>
              </a:rPr>
              <a:t>Ex: Red blood cells carry </a:t>
            </a:r>
            <a:r>
              <a:rPr lang="en-US" sz="2700" b="1" dirty="0" smtClean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sz="2700" b="1" baseline="-25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2291" name="Rectangle 19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500" b="1" dirty="0">
                <a:solidFill>
                  <a:schemeClr val="tx2"/>
                </a:solidFill>
                <a:latin typeface="Calibri" pitchFamily="34" charset="0"/>
              </a:rPr>
              <a:t>Life Characteristics</a:t>
            </a:r>
          </a:p>
        </p:txBody>
      </p:sp>
      <p:pic>
        <p:nvPicPr>
          <p:cNvPr id="13320" name="Picture 8" descr="http://bio3400.nicerweb.com/Locked/media/ch02/02_01-animal-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95400"/>
            <a:ext cx="5257800" cy="46132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2" name="Picture 10" descr="http://images.medicinenet.com/images/illustrations/blood_ce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838200"/>
            <a:ext cx="5154613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62400" y="914400"/>
            <a:ext cx="4965700" cy="5429250"/>
            <a:chOff x="2496" y="576"/>
            <a:chExt cx="3128" cy="3420"/>
          </a:xfrm>
        </p:grpSpPr>
        <p:pic>
          <p:nvPicPr>
            <p:cNvPr id="12298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6" y="576"/>
              <a:ext cx="3128" cy="3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Rectangle 12"/>
            <p:cNvSpPr>
              <a:spLocks noChangeArrowheads="1"/>
            </p:cNvSpPr>
            <p:nvPr/>
          </p:nvSpPr>
          <p:spPr bwMode="auto">
            <a:xfrm>
              <a:off x="3312" y="350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buFontTx/>
                <a:buNone/>
              </a:pPr>
              <a:r>
                <a:rPr lang="en-US" sz="1800"/>
                <a:t>White blood cell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733800" y="2228850"/>
            <a:ext cx="5410200" cy="2190750"/>
            <a:chOff x="2352" y="1404"/>
            <a:chExt cx="3408" cy="1380"/>
          </a:xfrm>
        </p:grpSpPr>
        <p:pic>
          <p:nvPicPr>
            <p:cNvPr id="12296" name="Picture 18" descr="http://www.gtac.edu.au/site/gcasts/HotPotato_CellStructure_Quiz/neuron_diagram1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2" y="1404"/>
              <a:ext cx="3408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Rectangle 15"/>
            <p:cNvSpPr>
              <a:spLocks noChangeArrowheads="1"/>
            </p:cNvSpPr>
            <p:nvPr/>
          </p:nvSpPr>
          <p:spPr bwMode="auto">
            <a:xfrm>
              <a:off x="3552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buFontTx/>
                <a:buNone/>
              </a:pPr>
              <a:r>
                <a:rPr lang="en-US" sz="1800"/>
                <a:t>Nerve cell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excel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excel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excel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excel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38200"/>
            <a:ext cx="3962400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2) Requires energy</a:t>
            </a:r>
          </a:p>
          <a:p>
            <a:pPr lvl="1" eaLnBrk="1" hangingPunct="1"/>
            <a:r>
              <a:rPr lang="en-US" sz="2400" dirty="0" smtClean="0">
                <a:latin typeface="Calibri" pitchFamily="34" charset="0"/>
              </a:rPr>
              <a:t>Energy = ability to do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work</a:t>
            </a:r>
            <a:r>
              <a:rPr lang="en-US" sz="2400" dirty="0" smtClean="0">
                <a:latin typeface="Calibri" pitchFamily="34" charset="0"/>
              </a:rPr>
              <a:t> or cause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change</a:t>
            </a:r>
          </a:p>
          <a:p>
            <a:pPr lvl="1" eaLnBrk="1" hangingPunct="1"/>
            <a:r>
              <a:rPr lang="en-US" sz="2400" dirty="0" smtClean="0">
                <a:latin typeface="Calibri" pitchFamily="34" charset="0"/>
              </a:rPr>
              <a:t>Energy controls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metabolism</a:t>
            </a:r>
            <a:r>
              <a:rPr lang="en-US" sz="2400" dirty="0" smtClean="0">
                <a:latin typeface="Calibri" pitchFamily="34" charset="0"/>
              </a:rPr>
              <a:t> (ability to break down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materials</a:t>
            </a:r>
            <a:r>
              <a:rPr lang="en-US" sz="2400" dirty="0" smtClean="0">
                <a:latin typeface="Calibri" pitchFamily="34" charset="0"/>
              </a:rPr>
              <a:t>)</a:t>
            </a:r>
          </a:p>
          <a:p>
            <a:pPr lvl="1" eaLnBrk="1" hangingPunct="1"/>
            <a:r>
              <a:rPr lang="en-US" sz="2400" dirty="0" smtClean="0">
                <a:latin typeface="Calibri" pitchFamily="34" charset="0"/>
              </a:rPr>
              <a:t>Two categories:</a:t>
            </a:r>
          </a:p>
          <a:p>
            <a:pPr lvl="2" eaLnBrk="1" hangingPunct="1"/>
            <a:r>
              <a:rPr lang="en-US" dirty="0" smtClean="0">
                <a:latin typeface="Calibri" pitchFamily="34" charset="0"/>
              </a:rPr>
              <a:t>Autotrophs:</a:t>
            </a:r>
          </a:p>
          <a:p>
            <a:pPr lvl="3" eaLnBrk="1" hangingPunct="1"/>
            <a:r>
              <a:rPr lang="en-US" sz="1800" dirty="0" smtClean="0">
                <a:latin typeface="Calibri" pitchFamily="34" charset="0"/>
              </a:rPr>
              <a:t>Create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sugars</a:t>
            </a:r>
            <a:r>
              <a:rPr lang="en-US" sz="1800" dirty="0" smtClean="0">
                <a:latin typeface="Calibri" pitchFamily="34" charset="0"/>
              </a:rPr>
              <a:t> using energy from the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sun</a:t>
            </a:r>
          </a:p>
          <a:p>
            <a:pPr lvl="3" eaLnBrk="1" hangingPunct="1"/>
            <a:r>
              <a:rPr lang="en-US" sz="1800" dirty="0" smtClean="0">
                <a:latin typeface="Calibri" pitchFamily="34" charset="0"/>
              </a:rPr>
              <a:t>Ex: Photosynthetic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plants</a:t>
            </a:r>
            <a:r>
              <a:rPr lang="en-US" sz="1800" dirty="0" smtClean="0">
                <a:latin typeface="Calibri" pitchFamily="34" charset="0"/>
              </a:rPr>
              <a:t> &amp;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algae</a:t>
            </a:r>
          </a:p>
          <a:p>
            <a:pPr lvl="2" eaLnBrk="1" hangingPunct="1"/>
            <a:r>
              <a:rPr lang="en-US" dirty="0" err="1" smtClean="0">
                <a:latin typeface="Calibri" pitchFamily="34" charset="0"/>
              </a:rPr>
              <a:t>Heterotrophs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lvl="3" eaLnBrk="1" hangingPunct="1"/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Consume</a:t>
            </a:r>
            <a:r>
              <a:rPr lang="en-US" sz="1800" dirty="0" smtClean="0">
                <a:latin typeface="Calibri" pitchFamily="34" charset="0"/>
              </a:rPr>
              <a:t> others for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energy</a:t>
            </a:r>
          </a:p>
          <a:p>
            <a:pPr lvl="3" eaLnBrk="1" hangingPunct="1"/>
            <a:r>
              <a:rPr lang="en-US" sz="1800" dirty="0" smtClean="0">
                <a:latin typeface="Calibri" pitchFamily="34" charset="0"/>
              </a:rPr>
              <a:t>Ex: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Fungi</a:t>
            </a:r>
            <a:r>
              <a:rPr lang="en-US" sz="1800" dirty="0" smtClean="0">
                <a:latin typeface="Calibri" pitchFamily="34" charset="0"/>
              </a:rPr>
              <a:t> &amp;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animals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500" b="1" dirty="0">
                <a:solidFill>
                  <a:schemeClr val="tx2"/>
                </a:solidFill>
                <a:latin typeface="Calibri" pitchFamily="34" charset="0"/>
              </a:rPr>
              <a:t>Life Characteristics</a:t>
            </a:r>
          </a:p>
        </p:txBody>
      </p:sp>
      <p:pic>
        <p:nvPicPr>
          <p:cNvPr id="14344" name="Picture 8" descr="http://www.energyeducation.tx.gov/img/energy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8766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http://www.healthcentral.com/common/images/9/9624_15276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524000"/>
            <a:ext cx="5181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https://si0.twimg.com/profile_images/1664208851/1-tw-lea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AutoShape 13"/>
          <p:cNvSpPr>
            <a:spLocks noChangeArrowheads="1"/>
          </p:cNvSpPr>
          <p:nvPr/>
        </p:nvSpPr>
        <p:spPr bwMode="auto">
          <a:xfrm rot="2037301">
            <a:off x="-996447" y="1365755"/>
            <a:ext cx="6248400" cy="1058863"/>
          </a:xfrm>
          <a:prstGeom prst="rightArrow">
            <a:avLst>
              <a:gd name="adj1" fmla="val 50000"/>
              <a:gd name="adj2" fmla="val 14752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2400"/>
              <a:t>sunlight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019800" y="3657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sugar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867400" y="3352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2000"/>
              <a:t>oxygen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867400" y="4114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sugar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876800" y="4191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sugar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4481513" y="3581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sugar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724400" y="268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sugar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791200" y="2971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sugar</a:t>
            </a:r>
          </a:p>
        </p:txBody>
      </p:sp>
      <p:pic>
        <p:nvPicPr>
          <p:cNvPr id="14358" name="Picture 22" descr="http://dgvcfaspring10.files.wordpress.com/2011/05/volvo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762000"/>
            <a:ext cx="48006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http://npic.orst.edu/images/plantbn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3434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http://theboysandeve.files.wordpress.com/2010/02/lion-eating-zeb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4487863"/>
            <a:ext cx="35814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http://www.featurepics.com/FI/Thumb300/20061001/Tree-Fungus-1037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4775" y="1524000"/>
            <a:ext cx="26892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Hors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685800"/>
            <a:ext cx="35052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073 -0.01041 0.02414 -0.01573 0.03438 -0.01989 C 0.03733 -0.02382 0.04028 -0.02798 0.04323 -0.03192 C 0.04584 -0.03539 0.05226 -0.03978 0.05226 -0.03978 C 0.0533 -0.04186 0.054 -0.04394 0.05521 -0.04579 C 0.0566 -0.04787 0.05851 -0.04949 0.05973 -0.0518 C 0.0665 -0.06452 0.05834 -0.05597 0.06719 -0.0636 C 0.0823 -0.09436 0.10191 -0.09181 0.1283 -0.09343 C 0.13855 -0.09621 0.14705 -0.09945 0.15678 -0.10338 C 0.15903 -0.10638 0.16216 -0.10823 0.16424 -0.11147 C 0.16945 -0.11934 0.17066 -0.12697 0.17466 -0.13529 C 0.17639 -0.16096 0.17674 -0.17276 0.18959 -0.19103 C 0.19115 -0.1975 0.19705 -0.20884 0.19705 -0.20884 C 0.20278 -0.23381 0.20157 -0.19704 0.20157 -0.24653 " pathEditMode="relative" ptsTypes="fffffffffffffA">
                                      <p:cBhvr>
                                        <p:cTn id="14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000"/>
                            </p:stCondLst>
                            <p:childTnLst>
                              <p:par>
                                <p:cTn id="2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14349" grpId="0" animBg="1"/>
      <p:bldP spid="14349" grpId="1" animBg="1"/>
      <p:bldP spid="14350" grpId="0"/>
      <p:bldP spid="14350" grpId="1"/>
      <p:bldP spid="14351" grpId="0"/>
      <p:bldP spid="14351" grpId="1"/>
      <p:bldP spid="14351" grpId="2"/>
      <p:bldP spid="14352" grpId="0"/>
      <p:bldP spid="14352" grpId="1"/>
      <p:bldP spid="14353" grpId="0"/>
      <p:bldP spid="14353" grpId="1"/>
      <p:bldP spid="14354" grpId="0"/>
      <p:bldP spid="14354" grpId="1"/>
      <p:bldP spid="14355" grpId="0"/>
      <p:bldP spid="14355" grpId="1"/>
      <p:bldP spid="14356" grpId="0"/>
      <p:bldP spid="143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38200"/>
            <a:ext cx="3810000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3) Responds to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environment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Stimulus =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environmental</a:t>
            </a:r>
            <a:r>
              <a:rPr lang="en-US" dirty="0" smtClean="0">
                <a:latin typeface="Calibri" pitchFamily="34" charset="0"/>
              </a:rPr>
              <a:t> factors</a:t>
            </a:r>
          </a:p>
          <a:p>
            <a:pPr lvl="2" eaLnBrk="1" hangingPunct="1"/>
            <a:r>
              <a:rPr lang="en-US" dirty="0" smtClean="0">
                <a:latin typeface="Calibri" pitchFamily="34" charset="0"/>
              </a:rPr>
              <a:t>Stimulus examples: Sound,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light</a:t>
            </a:r>
            <a:r>
              <a:rPr lang="en-US" dirty="0" smtClean="0">
                <a:latin typeface="Calibri" pitchFamily="34" charset="0"/>
              </a:rPr>
              <a:t>, touch,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sight</a:t>
            </a:r>
            <a:r>
              <a:rPr lang="en-US" dirty="0" smtClean="0">
                <a:latin typeface="Calibri" pitchFamily="34" charset="0"/>
              </a:rPr>
              <a:t>, taste,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smel</a:t>
            </a:r>
            <a:r>
              <a:rPr lang="en-US" dirty="0" smtClean="0">
                <a:latin typeface="Calibri" pitchFamily="34" charset="0"/>
              </a:rPr>
              <a:t>l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500" b="1" dirty="0">
                <a:solidFill>
                  <a:schemeClr val="tx2"/>
                </a:solidFill>
                <a:latin typeface="Calibri" pitchFamily="34" charset="0"/>
              </a:rPr>
              <a:t>Life Characteristics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39624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505200"/>
            <a:ext cx="11334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xplosion 1 9"/>
          <p:cNvSpPr>
            <a:spLocks noChangeArrowheads="1"/>
          </p:cNvSpPr>
          <p:nvPr/>
        </p:nvSpPr>
        <p:spPr bwMode="auto">
          <a:xfrm>
            <a:off x="7086600" y="5638800"/>
            <a:ext cx="609600" cy="381000"/>
          </a:xfrm>
          <a:prstGeom prst="irregularSeal1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1" name="Explosion 1 10"/>
          <p:cNvSpPr>
            <a:spLocks noChangeArrowheads="1"/>
          </p:cNvSpPr>
          <p:nvPr/>
        </p:nvSpPr>
        <p:spPr bwMode="auto">
          <a:xfrm>
            <a:off x="5486400" y="1066800"/>
            <a:ext cx="533400" cy="381000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7467600" y="228600"/>
            <a:ext cx="1676400" cy="990600"/>
          </a:xfrm>
          <a:prstGeom prst="wedgeRoundRectCallout">
            <a:avLst>
              <a:gd name="adj1" fmla="val -167236"/>
              <a:gd name="adj2" fmla="val 185898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cs typeface="Arial" charset="0"/>
              </a:rPr>
              <a:t>!*%!?%&amp;#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ate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ate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6105E-6 C -0.00156 0.216 -0.00139 0.13136 -0.00139 0.2537 " pathEditMode="relative" ptsTypes="fA">
                                      <p:cBhvr>
                                        <p:cTn id="4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-0.00324 -0.00417 -0.00601 -0.01372 -0.00925 C -0.01632 -0.01156 -0.01945 -0.01203 -0.02188 -0.01457 C -0.02327 -0.01596 -0.02344 -0.0185 -0.02466 -0.02012 C -0.02848 -0.02521 -0.0323 -0.02845 -0.03559 -0.03469 C -0.03733 -0.04186 -0.03889 -0.0451 -0.04375 -0.04926 C -0.04584 -0.05759 -0.04861 -0.06129 -0.05348 -0.06753 C -0.05625 -0.07863 -0.06094 -0.09228 -0.06719 -0.10037 C -0.06962 -0.11378 -0.07657 -0.12488 -0.07952 -0.13876 C -0.08629 -0.17044 -0.09375 -0.20166 -0.1 -0.23358 C -0.10348 -0.27498 -0.09809 -0.23127 -0.10556 -0.25925 C -0.10643 -0.26272 -0.10591 -0.26665 -0.10677 -0.27012 C -0.1073 -0.2722 -0.10886 -0.27359 -0.10955 -0.27567 C -0.11355 -0.28723 -0.11511 -0.29903 -0.12188 -0.30851 C -0.125 -0.32077 -0.12049 -0.30574 -0.12882 -0.32123 C -0.13282 -0.32863 -0.13299 -0.33904 -0.13698 -0.34667 C -0.14045 -0.36933 -0.15469 -0.38691 -0.16025 -0.40888 C -0.16337 -0.44172 -0.16181 -0.42831 -0.16441 -0.44889 C -0.16528 -0.463 -0.16511 -0.47919 -0.16858 -0.49283 C -0.16893 -0.53238 -0.16893 -0.57192 -0.1698 -0.61147 C -0.16997 -0.62049 -0.17952 -0.63506 -0.17952 -0.63506 C -0.18108 -0.64385 -0.18577 -0.66166 -0.19045 -0.6679 " pathEditMode="relative" ptsTypes="fffffffffffffffffffffA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4 0.02289 0.00973 0.04463 0.01407 0.06753 C 0.01702 0.12835 -0.0026 0.22687 0.02691 0.26457 C 0.03282 0.28423 0.03837 0.30435 0.04653 0.32262 C 0.04931 0.33788 0.04584 0.32331 0.05504 0.34343 C 0.06198 0.35846 0.06407 0.37904 0.07327 0.39223 C 0.07709 0.40772 0.07171 0.38899 0.07761 0.40148 C 0.08421 0.41535 0.07362 0.3994 0.08177 0.41096 C 0.08368 0.41882 0.08594 0.42599 0.08872 0.43339 C 0.09132 0.44958 0.09844 0.46392 0.10434 0.47849 C 0.10973 0.49144 0.1132 0.50347 0.1198 0.51595 C 0.12205 0.52474 0.12309 0.53191 0.1283 0.53839 C 0.13143 0.55157 0.13681 0.5636 0.14098 0.57608 C 0.14636 0.59204 0.14514 0.60823 0.15365 0.6228 C 0.15625 0.6339 0.16129 0.64338 0.16632 0.65287 C 0.16737 0.65726 0.16737 0.66142 0.17188 0.66235 C 0.17327 0.66258 0.17605 0.6605 0.17605 0.6605 " pathEditMode="relative" ptsTypes="ffffffffffffffffA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0648E-6 C -0.00764 -0.00347 -0.0243 -0.02868 -0.02882 -0.03469 C -0.03194 -0.03885 -0.03489 -0.04371 -0.03837 -0.04741 C -0.04253 -0.05157 -0.04687 -0.0555 -0.05069 -0.06013 C -0.05555 -0.06614 -0.06736 -0.0858 -0.07534 -0.09297 C -0.08507 -0.07724 -0.09757 -0.06568 -0.10677 -0.05111 C -0.11632 -0.03608 -0.12413 -0.01943 -0.13698 -0.00902 C -0.13784 -0.00717 -0.13854 -0.00509 -0.13975 -0.0037 C -0.14132 -0.00208 -0.14514 -3.00648E-6 -0.14514 -3.00648E-6 " pathEditMode="relative" ptsTypes="ffffffffA">
                                      <p:cBhvr>
                                        <p:cTn id="63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ate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ttp://physics.weber.edu/carroll/wonder/images/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43000"/>
            <a:ext cx="4067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66800"/>
            <a:ext cx="4953000" cy="6019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itchFamily="34" charset="0"/>
              </a:rPr>
              <a:t>4) Reproduces and develops</a:t>
            </a:r>
          </a:p>
          <a:p>
            <a:pPr lvl="1" eaLnBrk="1" hangingPunct="1"/>
            <a:r>
              <a:rPr lang="en-US" sz="2400" dirty="0" smtClean="0">
                <a:latin typeface="Calibri" pitchFamily="34" charset="0"/>
              </a:rPr>
              <a:t>Reproduction: Passing of genetic material (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DNA</a:t>
            </a:r>
            <a:r>
              <a:rPr lang="en-US" sz="2400" dirty="0" smtClean="0">
                <a:latin typeface="Calibri" pitchFamily="34" charset="0"/>
              </a:rPr>
              <a:t>) to next generation</a:t>
            </a:r>
          </a:p>
          <a:p>
            <a:pPr lvl="1" eaLnBrk="1" hangingPunct="1"/>
            <a:r>
              <a:rPr lang="en-US" sz="2400" dirty="0" smtClean="0">
                <a:latin typeface="Calibri" pitchFamily="34" charset="0"/>
              </a:rPr>
              <a:t>Two Types of Reproduction:</a:t>
            </a:r>
          </a:p>
          <a:p>
            <a:pPr lvl="1" eaLnBrk="1" hangingPunct="1"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	a) Asexual reproduction</a:t>
            </a:r>
          </a:p>
          <a:p>
            <a:pPr lvl="2" eaLnBrk="1" hangingPunct="1"/>
            <a:r>
              <a:rPr lang="en-US" sz="2200" dirty="0" smtClean="0">
                <a:latin typeface="Calibri" pitchFamily="34" charset="0"/>
              </a:rPr>
              <a:t>Offspring is genetically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identical </a:t>
            </a:r>
            <a:r>
              <a:rPr lang="en-US" sz="2200" dirty="0" smtClean="0">
                <a:latin typeface="Calibri" pitchFamily="34" charset="0"/>
              </a:rPr>
              <a:t>to parent</a:t>
            </a:r>
          </a:p>
          <a:p>
            <a:pPr lvl="2" eaLnBrk="1" hangingPunct="1"/>
            <a:r>
              <a:rPr lang="en-US" sz="2200" dirty="0" smtClean="0">
                <a:latin typeface="Calibri" pitchFamily="34" charset="0"/>
              </a:rPr>
              <a:t>Ex: bacteria,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protista</a:t>
            </a:r>
            <a:r>
              <a:rPr lang="en-US" sz="2200" dirty="0" smtClean="0">
                <a:latin typeface="Calibri" pitchFamily="34" charset="0"/>
              </a:rPr>
              <a:t>, some plants &amp;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animals</a:t>
            </a:r>
          </a:p>
          <a:p>
            <a:pPr lvl="1" eaLnBrk="1" hangingPunct="1"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	b) Sexual reproduction</a:t>
            </a:r>
          </a:p>
          <a:p>
            <a:pPr lvl="2" eaLnBrk="1" hangingPunct="1"/>
            <a:r>
              <a:rPr lang="en-US" sz="2200" dirty="0" smtClean="0">
                <a:latin typeface="Calibri" pitchFamily="34" charset="0"/>
              </a:rPr>
              <a:t>Offspring is a genetic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mixture</a:t>
            </a:r>
            <a:r>
              <a:rPr lang="en-US" sz="2200" dirty="0" smtClean="0">
                <a:latin typeface="Calibri" pitchFamily="34" charset="0"/>
              </a:rPr>
              <a:t> of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two</a:t>
            </a:r>
            <a:r>
              <a:rPr lang="en-US" sz="2200" dirty="0" smtClean="0">
                <a:latin typeface="Calibri" pitchFamily="34" charset="0"/>
              </a:rPr>
              <a:t> parents</a:t>
            </a:r>
          </a:p>
          <a:p>
            <a:pPr lvl="2" eaLnBrk="1" hangingPunct="1"/>
            <a:r>
              <a:rPr lang="en-US" sz="2200" dirty="0" smtClean="0">
                <a:latin typeface="Calibri" pitchFamily="34" charset="0"/>
              </a:rPr>
              <a:t>Ex: Most fungi,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plants, animals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500" b="1" dirty="0">
                <a:solidFill>
                  <a:schemeClr val="tx2"/>
                </a:solidFill>
                <a:latin typeface="Calibri" pitchFamily="34" charset="0"/>
              </a:rPr>
              <a:t>Life Characteristics</a:t>
            </a: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95400"/>
            <a:ext cx="39766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021263" y="990600"/>
            <a:ext cx="4122737" cy="5505450"/>
            <a:chOff x="3163" y="624"/>
            <a:chExt cx="2597" cy="3468"/>
          </a:xfrm>
        </p:grpSpPr>
        <p:pic>
          <p:nvPicPr>
            <p:cNvPr id="15372" name="Picture 9" descr="http://www.ubqool.com/imageController.htm?module=contentDetail&amp;id=533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" y="624"/>
              <a:ext cx="2597" cy="3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3" name="Oval 10"/>
            <p:cNvSpPr>
              <a:spLocks noChangeArrowheads="1"/>
            </p:cNvSpPr>
            <p:nvPr/>
          </p:nvSpPr>
          <p:spPr bwMode="auto">
            <a:xfrm>
              <a:off x="3360" y="1680"/>
              <a:ext cx="912" cy="1392"/>
            </a:xfrm>
            <a:prstGeom prst="ellipse">
              <a:avLst/>
            </a:prstGeom>
            <a:noFill/>
            <a:ln w="412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Text Box 11"/>
            <p:cNvSpPr txBox="1">
              <a:spLocks noChangeArrowheads="1"/>
            </p:cNvSpPr>
            <p:nvPr/>
          </p:nvSpPr>
          <p:spPr bwMode="auto">
            <a:xfrm>
              <a:off x="3216" y="672"/>
              <a:ext cx="201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None/>
              </a:pPr>
              <a:r>
                <a:rPr lang="en-US" sz="1800" b="1">
                  <a:solidFill>
                    <a:srgbClr val="FFFF00"/>
                  </a:solidFill>
                </a:rPr>
                <a:t>Budding: individual pops off from the parent</a:t>
              </a:r>
            </a:p>
          </p:txBody>
        </p:sp>
        <p:sp>
          <p:nvSpPr>
            <p:cNvPr id="15375" name="Line 12"/>
            <p:cNvSpPr>
              <a:spLocks noChangeShapeType="1"/>
            </p:cNvSpPr>
            <p:nvPr/>
          </p:nvSpPr>
          <p:spPr bwMode="auto">
            <a:xfrm>
              <a:off x="3792" y="1056"/>
              <a:ext cx="0" cy="624"/>
            </a:xfrm>
            <a:prstGeom prst="line">
              <a:avLst/>
            </a:prstGeom>
            <a:noFill/>
            <a:ln w="412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953000" y="2514600"/>
            <a:ext cx="4191000" cy="2849563"/>
            <a:chOff x="3120" y="1584"/>
            <a:chExt cx="2640" cy="1795"/>
          </a:xfrm>
        </p:grpSpPr>
        <p:pic>
          <p:nvPicPr>
            <p:cNvPr id="15370" name="Picture 15" descr="http://www.visualphotos.com/photo/1x3744212/paramecium_light_micrograph_of_the_protozoa_paramecium_in_late_binary_fission_anoptral_contrast_4A6108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0" y="1584"/>
              <a:ext cx="2640" cy="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Text Box 16"/>
            <p:cNvSpPr txBox="1">
              <a:spLocks noChangeArrowheads="1"/>
            </p:cNvSpPr>
            <p:nvPr/>
          </p:nvSpPr>
          <p:spPr bwMode="auto">
            <a:xfrm>
              <a:off x="3120" y="2908"/>
              <a:ext cx="26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None/>
              </a:pPr>
              <a:r>
                <a:rPr lang="en-US" sz="2000">
                  <a:solidFill>
                    <a:schemeClr val="bg1"/>
                  </a:solidFill>
                </a:rPr>
                <a:t>Single celled life will simply split into two organisms</a:t>
              </a:r>
            </a:p>
          </p:txBody>
        </p:sp>
      </p:grpSp>
      <p:pic>
        <p:nvPicPr>
          <p:cNvPr id="16403" name="Picture 19" descr="http://www.eoearth.org/files/125101_125200/125103/PollinationAnim_USFS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2752725"/>
            <a:ext cx="4191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excel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excel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excel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excel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excel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excel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excel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excel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mpsons - excel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r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14600"/>
            <a:ext cx="34464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352800" y="1219200"/>
            <a:ext cx="5791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100000"/>
              </a:lnSpc>
              <a:buFontTx/>
              <a:buAutoNum type="arabicParenR"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Made of cells</a:t>
            </a:r>
          </a:p>
          <a:p>
            <a:pPr marL="533400" indent="-533400">
              <a:lnSpc>
                <a:spcPct val="100000"/>
              </a:lnSpc>
              <a:buFontTx/>
              <a:buNone/>
            </a:pPr>
            <a:endParaRPr lang="en-US" sz="1500">
              <a:solidFill>
                <a:srgbClr val="FFFF00"/>
              </a:solidFill>
              <a:latin typeface="Calibri" pitchFamily="34" charset="0"/>
            </a:endParaRPr>
          </a:p>
          <a:p>
            <a:pPr marL="533400" indent="-533400">
              <a:lnSpc>
                <a:spcPct val="100000"/>
              </a:lnSpc>
              <a:buFontTx/>
              <a:buNone/>
            </a:pPr>
            <a:endParaRPr lang="en-US" sz="1500">
              <a:solidFill>
                <a:srgbClr val="FFFF00"/>
              </a:solidFill>
              <a:latin typeface="Calibri" pitchFamily="34" charset="0"/>
            </a:endParaRPr>
          </a:p>
          <a:p>
            <a:pPr marL="533400" indent="-533400">
              <a:lnSpc>
                <a:spcPct val="100000"/>
              </a:lnSpc>
              <a:buFontTx/>
              <a:buNone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2) Requires energy</a:t>
            </a:r>
          </a:p>
          <a:p>
            <a:pPr marL="533400" indent="-533400">
              <a:lnSpc>
                <a:spcPct val="100000"/>
              </a:lnSpc>
              <a:buFontTx/>
              <a:buNone/>
            </a:pPr>
            <a:endParaRPr lang="en-US" sz="1500">
              <a:solidFill>
                <a:srgbClr val="FFFF00"/>
              </a:solidFill>
              <a:latin typeface="Calibri" pitchFamily="34" charset="0"/>
            </a:endParaRPr>
          </a:p>
          <a:p>
            <a:pPr marL="533400" indent="-533400">
              <a:lnSpc>
                <a:spcPct val="100000"/>
              </a:lnSpc>
              <a:buFontTx/>
              <a:buNone/>
            </a:pPr>
            <a:endParaRPr lang="en-US" sz="1500">
              <a:solidFill>
                <a:srgbClr val="FFFF00"/>
              </a:solidFill>
              <a:latin typeface="Calibri" pitchFamily="34" charset="0"/>
            </a:endParaRPr>
          </a:p>
          <a:p>
            <a:pPr marL="533400" indent="-533400">
              <a:lnSpc>
                <a:spcPct val="100000"/>
              </a:lnSpc>
              <a:buFontTx/>
              <a:buNone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3) Responds to environment</a:t>
            </a:r>
          </a:p>
          <a:p>
            <a:pPr marL="533400" indent="-533400">
              <a:lnSpc>
                <a:spcPct val="100000"/>
              </a:lnSpc>
              <a:buFontTx/>
              <a:buNone/>
            </a:pPr>
            <a:endParaRPr lang="en-US" sz="1500">
              <a:solidFill>
                <a:srgbClr val="FFFF00"/>
              </a:solidFill>
              <a:latin typeface="Calibri" pitchFamily="34" charset="0"/>
            </a:endParaRPr>
          </a:p>
          <a:p>
            <a:pPr marL="533400" indent="-533400">
              <a:lnSpc>
                <a:spcPct val="100000"/>
              </a:lnSpc>
              <a:buFontTx/>
              <a:buNone/>
            </a:pPr>
            <a:endParaRPr lang="en-US" sz="1500">
              <a:solidFill>
                <a:srgbClr val="FFFF00"/>
              </a:solidFill>
              <a:latin typeface="Calibri" pitchFamily="34" charset="0"/>
            </a:endParaRPr>
          </a:p>
          <a:p>
            <a:pPr marL="533400" indent="-533400">
              <a:lnSpc>
                <a:spcPct val="100000"/>
              </a:lnSpc>
              <a:buFontTx/>
              <a:buNone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4) Reproduces</a:t>
            </a:r>
          </a:p>
          <a:p>
            <a:pPr marL="533400" indent="-533400">
              <a:lnSpc>
                <a:spcPct val="100000"/>
              </a:lnSpc>
              <a:buFontTx/>
              <a:buNone/>
            </a:pPr>
            <a:endParaRPr lang="en-US" sz="1500">
              <a:solidFill>
                <a:srgbClr val="FFFF00"/>
              </a:solidFill>
              <a:latin typeface="Calibri" pitchFamily="34" charset="0"/>
            </a:endParaRPr>
          </a:p>
          <a:p>
            <a:pPr marL="533400" indent="-533400">
              <a:lnSpc>
                <a:spcPct val="100000"/>
              </a:lnSpc>
              <a:buFontTx/>
              <a:buNone/>
            </a:pPr>
            <a:endParaRPr lang="en-US" sz="1500">
              <a:solidFill>
                <a:srgbClr val="FFFF00"/>
              </a:solidFill>
              <a:latin typeface="Calibri" pitchFamily="34" charset="0"/>
            </a:endParaRPr>
          </a:p>
          <a:p>
            <a:pPr marL="533400" indent="-533400">
              <a:lnSpc>
                <a:spcPct val="100000"/>
              </a:lnSpc>
              <a:buFontTx/>
              <a:buNone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5) Develops</a:t>
            </a:r>
            <a:endParaRPr lang="en-US" sz="20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152400"/>
            <a:ext cx="5791200" cy="8402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Is Fire Alive?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70700" y="1152525"/>
            <a:ext cx="1066800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no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02487" y="2295525"/>
            <a:ext cx="1371600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yes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59687" y="3852863"/>
            <a:ext cx="1371600" cy="7155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08712" y="4535488"/>
            <a:ext cx="1371600" cy="7155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yes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24537" y="5651881"/>
            <a:ext cx="1371600" cy="715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yes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28600"/>
            <a:ext cx="3200400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So are fires alive?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9716" y="1667470"/>
            <a:ext cx="14702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</a:rPr>
              <a:t>No!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0" y="0"/>
            <a:ext cx="3200400" cy="2971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dirty="0">
                <a:latin typeface="Calibri" pitchFamily="34" charset="0"/>
              </a:rPr>
              <a:t>30 seconds to discuss with your neighbor: </a:t>
            </a:r>
          </a:p>
          <a:p>
            <a:pPr>
              <a:buFontTx/>
              <a:buNone/>
              <a:defRPr/>
            </a:pPr>
            <a:endParaRPr lang="en-US" dirty="0">
              <a:latin typeface="Calibri" pitchFamily="34" charset="0"/>
            </a:endParaRPr>
          </a:p>
          <a:p>
            <a:pPr>
              <a:buFontTx/>
              <a:buNone/>
              <a:defRPr/>
            </a:pPr>
            <a:r>
              <a:rPr lang="en-US" dirty="0">
                <a:latin typeface="Calibri" pitchFamily="34" charset="0"/>
              </a:rPr>
              <a:t>Is fire alive?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ttlestar Galactica - Prolog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oo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elldu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elldu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elldu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elldu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oo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295400"/>
            <a:ext cx="5105400" cy="5562600"/>
          </a:xfrm>
        </p:spPr>
        <p:txBody>
          <a:bodyPr/>
          <a:lstStyle/>
          <a:p>
            <a:pPr marL="533400" indent="-533400" eaLnBrk="1" hangingPunct="1">
              <a:buFontTx/>
              <a:buAutoNum type="arabicParenR"/>
            </a:pPr>
            <a:r>
              <a:rPr lang="en-US" dirty="0" smtClean="0">
                <a:latin typeface="Calibri" pitchFamily="34" charset="0"/>
              </a:rPr>
              <a:t>Made of cells</a:t>
            </a:r>
          </a:p>
          <a:p>
            <a:pPr marL="533400" indent="-533400" eaLnBrk="1" hangingPunct="1">
              <a:buFontTx/>
              <a:buNone/>
            </a:pPr>
            <a:endParaRPr lang="en-US" sz="2000" dirty="0" smtClean="0">
              <a:latin typeface="Calibri" pitchFamily="34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dirty="0" smtClean="0">
                <a:latin typeface="Calibri" pitchFamily="34" charset="0"/>
              </a:rPr>
              <a:t>2) Requires energy</a:t>
            </a:r>
          </a:p>
          <a:p>
            <a:pPr marL="533400" indent="-533400" eaLnBrk="1" hangingPunct="1">
              <a:buFontTx/>
              <a:buNone/>
            </a:pPr>
            <a:endParaRPr lang="en-US" sz="2000" dirty="0" smtClean="0">
              <a:latin typeface="Calibri" pitchFamily="34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dirty="0" smtClean="0">
                <a:latin typeface="Calibri" pitchFamily="34" charset="0"/>
              </a:rPr>
              <a:t>3) Responds to environment</a:t>
            </a:r>
          </a:p>
          <a:p>
            <a:pPr marL="533400" indent="-533400" eaLnBrk="1" hangingPunct="1">
              <a:buFontTx/>
              <a:buNone/>
            </a:pPr>
            <a:endParaRPr lang="en-US" sz="2000" dirty="0" smtClean="0">
              <a:latin typeface="Calibri" pitchFamily="34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dirty="0" smtClean="0">
                <a:latin typeface="Calibri" pitchFamily="34" charset="0"/>
              </a:rPr>
              <a:t>4) Reproduces</a:t>
            </a:r>
          </a:p>
          <a:p>
            <a:pPr marL="533400" indent="-533400" eaLnBrk="1" hangingPunct="1">
              <a:buFontTx/>
              <a:buNone/>
            </a:pPr>
            <a:endParaRPr lang="en-US" sz="2000" dirty="0" smtClean="0">
              <a:latin typeface="Calibri" pitchFamily="34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dirty="0" smtClean="0">
                <a:latin typeface="Calibri" pitchFamily="34" charset="0"/>
              </a:rPr>
              <a:t>5) Develops</a:t>
            </a:r>
            <a:endParaRPr lang="en-US" sz="2000" dirty="0" smtClean="0">
              <a:latin typeface="Calibri" pitchFamily="34" charset="0"/>
            </a:endParaRPr>
          </a:p>
        </p:txBody>
      </p:sp>
      <p:pic>
        <p:nvPicPr>
          <p:cNvPr id="22538" name="Picture 10" descr="Shelby%20Cobra%20Concept%202004%20-%201024x7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9800"/>
            <a:ext cx="40386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28600" y="152400"/>
            <a:ext cx="8686800" cy="8402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Are Cars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Alive?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72337" y="1185863"/>
            <a:ext cx="1524000" cy="7155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no</a:t>
            </a:r>
            <a:endParaRPr lang="en-US" sz="4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35887" y="2173288"/>
            <a:ext cx="1371600" cy="7155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yes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94525" y="4535488"/>
            <a:ext cx="1371600" cy="7155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no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92875" y="5499100"/>
            <a:ext cx="1371600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no</a:t>
            </a:r>
            <a:endParaRPr lang="en-US" sz="4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04112" y="3505200"/>
            <a:ext cx="1371600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yes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22500"/>
            <a:ext cx="37338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</a:rPr>
              <a:t>So are cars alive?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9237" y="4283075"/>
            <a:ext cx="14702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</a:rPr>
              <a:t>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lldu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lldu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lldu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oo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oo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oo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334000"/>
          </a:xfrm>
        </p:spPr>
        <p:txBody>
          <a:bodyPr/>
          <a:lstStyle/>
          <a:p>
            <a:r>
              <a:rPr lang="en-US" dirty="0" smtClean="0"/>
              <a:t>M - Movement</a:t>
            </a:r>
          </a:p>
          <a:p>
            <a:r>
              <a:rPr lang="en-US" dirty="0" smtClean="0"/>
              <a:t>R - Reproduction</a:t>
            </a:r>
          </a:p>
          <a:p>
            <a:r>
              <a:rPr lang="en-US" dirty="0" smtClean="0"/>
              <a:t>S – Sensitivity </a:t>
            </a:r>
          </a:p>
          <a:p>
            <a:r>
              <a:rPr lang="en-US" dirty="0" smtClean="0"/>
              <a:t>H – Homeostasis (able to maintain stable environment)</a:t>
            </a:r>
          </a:p>
          <a:p>
            <a:r>
              <a:rPr lang="en-US" dirty="0" smtClean="0"/>
              <a:t>G - Growth</a:t>
            </a:r>
          </a:p>
          <a:p>
            <a:r>
              <a:rPr lang="en-US" dirty="0" smtClean="0"/>
              <a:t>R - </a:t>
            </a:r>
            <a:r>
              <a:rPr lang="en-US" dirty="0" smtClean="0"/>
              <a:t>Respiration</a:t>
            </a:r>
            <a:endParaRPr lang="en-US" dirty="0" smtClean="0"/>
          </a:p>
          <a:p>
            <a:r>
              <a:rPr lang="en-US" dirty="0" smtClean="0"/>
              <a:t>E – Excretion </a:t>
            </a:r>
          </a:p>
          <a:p>
            <a:r>
              <a:rPr lang="en-US" dirty="0" smtClean="0"/>
              <a:t>N – Nutrition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5000" b="1" dirty="0" smtClean="0">
                <a:latin typeface="Calibri" pitchFamily="34" charset="0"/>
              </a:rPr>
              <a:t>Review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sz="2700" dirty="0" smtClean="0">
                <a:latin typeface="Calibri" pitchFamily="34" charset="0"/>
              </a:rPr>
              <a:t>Name 4 features common to all life?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700" dirty="0" smtClean="0">
                <a:latin typeface="Calibri" pitchFamily="34" charset="0"/>
              </a:rPr>
              <a:t>Which type of reproduction creates identical offspring?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700" dirty="0" smtClean="0">
                <a:latin typeface="Calibri" pitchFamily="34" charset="0"/>
              </a:rPr>
              <a:t>In general, which group of life performs photosynthesis to make their own food?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700" dirty="0" smtClean="0">
                <a:latin typeface="Calibri" pitchFamily="34" charset="0"/>
              </a:rPr>
              <a:t>What is the ability to break down food called?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700" dirty="0" smtClean="0">
                <a:latin typeface="Calibri" pitchFamily="34" charset="0"/>
              </a:rPr>
              <a:t>A loud noise or a sharp pain is an example of a _____.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700" dirty="0" smtClean="0">
                <a:latin typeface="Calibri" pitchFamily="34" charset="0"/>
              </a:rPr>
              <a:t>Which type of reproduction creates genetic diversity?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700" dirty="0" smtClean="0">
                <a:latin typeface="Calibri" pitchFamily="34" charset="0"/>
              </a:rPr>
              <a:t>Why is biodiversity greatest at the equator?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700" dirty="0" smtClean="0">
                <a:latin typeface="Calibri" pitchFamily="34" charset="0"/>
              </a:rPr>
              <a:t>Vocabulary: Biology, Biosphere, Biodiversity, Species, Cell, Energy, Metabolism, Heterotroph, Autotroph, Stimulus, Asexual reproduction, Sexual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www.eoearth.org/files/110601_110700/110661/300px-AP_ES_Biosph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609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62000"/>
            <a:ext cx="42672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latin typeface="Calibri" pitchFamily="34" charset="0"/>
              </a:rPr>
              <a:t>Biology</a:t>
            </a:r>
            <a:r>
              <a:rPr lang="en-US" sz="2400" dirty="0" smtClean="0">
                <a:latin typeface="Calibri" pitchFamily="34" charset="0"/>
              </a:rPr>
              <a:t>: The study of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life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Life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exists</a:t>
            </a:r>
            <a:r>
              <a:rPr lang="en-US" sz="2400" dirty="0" smtClean="0">
                <a:latin typeface="Calibri" pitchFamily="34" charset="0"/>
              </a:rPr>
              <a:t> within the biosphere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u="sng" dirty="0" smtClean="0">
                <a:latin typeface="Calibri" pitchFamily="34" charset="0"/>
              </a:rPr>
              <a:t>Biosphere:</a:t>
            </a:r>
            <a:r>
              <a:rPr lang="en-US" sz="2400" dirty="0" smtClean="0">
                <a:latin typeface="Calibri" pitchFamily="34" charset="0"/>
              </a:rPr>
              <a:t> layer of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Earth</a:t>
            </a:r>
            <a:r>
              <a:rPr lang="en-US" sz="2400" dirty="0" smtClean="0">
                <a:latin typeface="Calibri" pitchFamily="34" charset="0"/>
              </a:rPr>
              <a:t> where life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exists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latin typeface="Calibri" pitchFamily="34" charset="0"/>
              </a:rPr>
              <a:t>Organism</a:t>
            </a:r>
            <a:r>
              <a:rPr lang="en-US" sz="2400" dirty="0" smtClean="0">
                <a:latin typeface="Calibri" pitchFamily="34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anything</a:t>
            </a:r>
            <a:r>
              <a:rPr lang="en-US" sz="2400" dirty="0" smtClean="0">
                <a:latin typeface="Calibri" pitchFamily="34" charset="0"/>
              </a:rPr>
              <a:t> that can carry on the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processes</a:t>
            </a:r>
            <a:r>
              <a:rPr lang="en-US" sz="2400" dirty="0" smtClean="0">
                <a:latin typeface="Calibri" pitchFamily="34" charset="0"/>
              </a:rPr>
              <a:t> of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life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latin typeface="Calibri" pitchFamily="34" charset="0"/>
              </a:rPr>
              <a:t>Species</a:t>
            </a:r>
            <a:r>
              <a:rPr lang="en-US" sz="2400" dirty="0" smtClean="0">
                <a:latin typeface="Calibri" pitchFamily="34" charset="0"/>
              </a:rPr>
              <a:t>: organisms that can create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fertile</a:t>
            </a:r>
            <a:r>
              <a:rPr lang="en-US" sz="2400" dirty="0" smtClean="0">
                <a:latin typeface="Calibri" pitchFamily="34" charset="0"/>
              </a:rPr>
              <a:t> offspring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latin typeface="Calibri" pitchFamily="34" charset="0"/>
              </a:rPr>
              <a:t>Biodiversity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Over 2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million</a:t>
            </a:r>
            <a:r>
              <a:rPr lang="en-US" sz="2400" dirty="0" smtClean="0">
                <a:latin typeface="Calibri" pitchFamily="34" charset="0"/>
              </a:rPr>
              <a:t> known species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Life more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diverse</a:t>
            </a:r>
            <a:r>
              <a:rPr lang="en-US" sz="2400" dirty="0" smtClean="0">
                <a:latin typeface="Calibri" pitchFamily="34" charset="0"/>
              </a:rPr>
              <a:t> along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equator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Oldest life (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bacteria</a:t>
            </a:r>
            <a:r>
              <a:rPr lang="en-US" sz="2400" dirty="0" smtClean="0">
                <a:latin typeface="Calibri" pitchFamily="34" charset="0"/>
              </a:rPr>
              <a:t>) = 3.5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billion</a:t>
            </a:r>
            <a:r>
              <a:rPr lang="en-US" sz="2400" dirty="0" smtClean="0">
                <a:latin typeface="Calibri" pitchFamily="34" charset="0"/>
              </a:rPr>
              <a:t> years old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</a:rPr>
              <a:t>What is Biology?</a:t>
            </a:r>
          </a:p>
        </p:txBody>
      </p:sp>
      <p:pic>
        <p:nvPicPr>
          <p:cNvPr id="32777" name="Picture 15" descr="biod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14400"/>
            <a:ext cx="4268787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6" name="Picture 8" descr="http://mrkash.com/activities/images/latitu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371600"/>
            <a:ext cx="4572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http://images5.fanpop.com/image/photos/31800000/Cat-Dog-hug-animals-31828045-460-3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057400"/>
            <a:ext cx="4800600" cy="365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648200" y="5105400"/>
            <a:ext cx="3810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1800"/>
              <a:t>Can a cat and dog create a hybrid?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495800" y="1295400"/>
            <a:ext cx="4441825" cy="5000625"/>
            <a:chOff x="2928" y="690"/>
            <a:chExt cx="2798" cy="3150"/>
          </a:xfrm>
        </p:grpSpPr>
        <p:pic>
          <p:nvPicPr>
            <p:cNvPr id="3088" name="Picture 14" descr="http://www.theoi.com/image/img_kentauro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690"/>
              <a:ext cx="2798" cy="31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89" name="Text Box 15"/>
            <p:cNvSpPr txBox="1">
              <a:spLocks noChangeArrowheads="1"/>
            </p:cNvSpPr>
            <p:nvPr/>
          </p:nvSpPr>
          <p:spPr bwMode="auto">
            <a:xfrm>
              <a:off x="3504" y="3428"/>
              <a:ext cx="1872" cy="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FontTx/>
                <a:buNone/>
              </a:pPr>
              <a:r>
                <a:rPr lang="en-US" sz="1800"/>
                <a:t>Are centaurs possible?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114800" y="2990850"/>
            <a:ext cx="4876800" cy="3867150"/>
            <a:chOff x="2688" y="1248"/>
            <a:chExt cx="3072" cy="2436"/>
          </a:xfrm>
        </p:grpSpPr>
        <p:pic>
          <p:nvPicPr>
            <p:cNvPr id="3084" name="Picture 22" descr="http://www.ucmp.berkeley.edu/historyoflife/mysteries/images/mysteryfoss9_big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88" y="1248"/>
              <a:ext cx="3072" cy="24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85" name="Text Box 23"/>
            <p:cNvSpPr txBox="1">
              <a:spLocks noChangeArrowheads="1"/>
            </p:cNvSpPr>
            <p:nvPr/>
          </p:nvSpPr>
          <p:spPr bwMode="auto">
            <a:xfrm>
              <a:off x="3312" y="3320"/>
              <a:ext cx="1920" cy="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FontTx/>
                <a:buNone/>
              </a:pPr>
              <a:r>
                <a:rPr lang="en-US" sz="1800" dirty="0">
                  <a:latin typeface="Calibri" pitchFamily="34" charset="0"/>
                </a:rPr>
                <a:t>Australian Bacteria fossils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67400" y="3184469"/>
            <a:ext cx="2362200" cy="100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600" b="1" spc="300" dirty="0" smtClean="0">
                <a:solidFill>
                  <a:srgbClr val="FFFF00"/>
                </a:solidFill>
                <a:latin typeface="Calibri" pitchFamily="34" charset="0"/>
              </a:rPr>
              <a:t>Why?</a:t>
            </a:r>
            <a:endParaRPr lang="en-US" sz="6600" b="1" spc="3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wow 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wow 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wow 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wow 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wow 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wow 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wow 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wow 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wow 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uiExpand="1" build="p"/>
      <p:bldP spid="32780" grpId="0" uiExpand="1" animBg="1"/>
      <p:bldP spid="32780" grpId="1" uiExpand="1" animBg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www.huntercourse.com/blog/wp-content/uploads/2011/08/polar-be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Polar Bears: Are they part of biology</a:t>
            </a:r>
            <a:r>
              <a:rPr lang="en-US" sz="3600" b="1" dirty="0" smtClean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z.about.com/d/landscaping/1/0/l/C/poison_sumac_pl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Plants: Are they part of biology?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9/9d/Cholera_bacteria_SEM.jpg"/>
          <p:cNvPicPr>
            <a:picLocks noChangeAspect="1" noChangeArrowheads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 bwMode="auto">
          <a:xfrm>
            <a:off x="0" y="0"/>
            <a:ext cx="9207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Bacteria: Are they part of biology?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rts-wallpapers.com/travel_wallpapers/mt_everest/07/mt_everest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chemeClr val="bg1"/>
                </a:solidFill>
                <a:latin typeface="Calibri" pitchFamily="34" charset="0"/>
              </a:rPr>
              <a:t>Mountains: Are they part of biology?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lobal-warming.accuweather.com/sun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The Sun: Is it part of biology?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s3.amazonaws.com/production.mediajoint.prx.org/public/piece_images/185063/180_Where-Does-Water-Come-From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Water: Is it part of biology?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oolest-gadgets.com/wp-content/uploads/2006/07/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9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FFFF00"/>
                </a:solidFill>
                <a:latin typeface="Calibri" pitchFamily="34" charset="0"/>
              </a:rPr>
              <a:t>Molecules: Are they part of biology?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</TotalTime>
  <Words>527</Words>
  <Application>Microsoft Office PowerPoint</Application>
  <PresentationFormat>On-screen Show (4:3)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Default Design</vt:lpstr>
      <vt:lpstr>Life Characteristics</vt:lpstr>
      <vt:lpstr>What is Biology?</vt:lpstr>
      <vt:lpstr>Polar Bears: Are they part of biology?</vt:lpstr>
      <vt:lpstr>PowerPoint Presentation</vt:lpstr>
      <vt:lpstr>Bacteria: Are they part of biology?</vt:lpstr>
      <vt:lpstr>Mountains: Are they part of biology?</vt:lpstr>
      <vt:lpstr>The Sun: Is it part of biology?</vt:lpstr>
      <vt:lpstr>Water: Is it part of biology?</vt:lpstr>
      <vt:lpstr>Molecules: Are they part of biology?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Life</vt:lpstr>
      <vt:lpstr>Review</vt:lpstr>
    </vt:vector>
  </TitlesOfParts>
  <Company>bhusd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bhusd</dc:creator>
  <cp:lastModifiedBy>Nicolella, Leigh Ann</cp:lastModifiedBy>
  <cp:revision>114</cp:revision>
  <dcterms:created xsi:type="dcterms:W3CDTF">2004-09-08T01:45:57Z</dcterms:created>
  <dcterms:modified xsi:type="dcterms:W3CDTF">2016-08-22T15:35:50Z</dcterms:modified>
</cp:coreProperties>
</file>