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21" r:id="rId55"/>
    <p:sldId id="319" r:id="rId56"/>
    <p:sldId id="320" r:id="rId57"/>
    <p:sldId id="32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12</c:v>
                </c:pt>
                <c:pt idx="10">
                  <c:v>13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98438592"/>
        <c:axId val="-1898441856"/>
      </c:lineChart>
      <c:catAx>
        <c:axId val="-1898438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98441856"/>
        <c:crosses val="autoZero"/>
        <c:auto val="1"/>
        <c:lblAlgn val="ctr"/>
        <c:lblOffset val="100"/>
        <c:noMultiLvlLbl val="0"/>
      </c:catAx>
      <c:valAx>
        <c:axId val="-1898441856"/>
        <c:scaling>
          <c:orientation val="minMax"/>
          <c:max val="180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 algn="ctr">
                  <a:defRPr sz="18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size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98438592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303"/>
          </c:spPr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12</c:v>
                </c:pt>
                <c:pt idx="10">
                  <c:v>13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50</c:v>
                </c:pt>
                <c:pt idx="15">
                  <c:v>100</c:v>
                </c:pt>
                <c:pt idx="16">
                  <c:v>250</c:v>
                </c:pt>
                <c:pt idx="17">
                  <c:v>400</c:v>
                </c:pt>
                <c:pt idx="18">
                  <c:v>700</c:v>
                </c:pt>
                <c:pt idx="19">
                  <c:v>1500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98436416"/>
        <c:axId val="-1898445120"/>
      </c:lineChart>
      <c:catAx>
        <c:axId val="-189843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98445120"/>
        <c:crosses val="autoZero"/>
        <c:auto val="1"/>
        <c:lblAlgn val="ctr"/>
        <c:lblOffset val="100"/>
        <c:noMultiLvlLbl val="0"/>
      </c:catAx>
      <c:valAx>
        <c:axId val="-1898445120"/>
        <c:scaling>
          <c:orientation val="minMax"/>
          <c:max val="180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 algn="ctr">
                  <a:defRPr sz="18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size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98436416"/>
        <c:crosses val="autoZero"/>
        <c:crossBetween val="between"/>
      </c:valAx>
      <c:spPr>
        <a:noFill/>
        <a:ln w="25417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303"/>
          </c:spPr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12</c:v>
                </c:pt>
                <c:pt idx="10">
                  <c:v>13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50</c:v>
                </c:pt>
                <c:pt idx="15">
                  <c:v>100</c:v>
                </c:pt>
                <c:pt idx="16">
                  <c:v>250</c:v>
                </c:pt>
                <c:pt idx="17">
                  <c:v>400</c:v>
                </c:pt>
                <c:pt idx="18">
                  <c:v>700</c:v>
                </c:pt>
                <c:pt idx="19">
                  <c:v>1500</c:v>
                </c:pt>
                <c:pt idx="20">
                  <c:v>1600</c:v>
                </c:pt>
                <c:pt idx="21">
                  <c:v>1650</c:v>
                </c:pt>
                <c:pt idx="22">
                  <c:v>1645</c:v>
                </c:pt>
                <c:pt idx="23">
                  <c:v>1655</c:v>
                </c:pt>
                <c:pt idx="24">
                  <c:v>1645</c:v>
                </c:pt>
                <c:pt idx="25">
                  <c:v>1660</c:v>
                </c:pt>
                <c:pt idx="26">
                  <c:v>1650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98444032"/>
        <c:axId val="-1898439680"/>
      </c:lineChart>
      <c:catAx>
        <c:axId val="-189844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98439680"/>
        <c:crosses val="autoZero"/>
        <c:auto val="1"/>
        <c:lblAlgn val="ctr"/>
        <c:lblOffset val="100"/>
        <c:noMultiLvlLbl val="0"/>
      </c:catAx>
      <c:valAx>
        <c:axId val="-189843968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 algn="ctr">
                  <a:defRPr sz="18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size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98444032"/>
        <c:crosses val="autoZero"/>
        <c:crossBetween val="between"/>
      </c:valAx>
      <c:spPr>
        <a:noFill/>
        <a:ln w="25417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2003-DD81-4094-B4F1-4A2DF2F2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138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43C1-DB00-455A-B6E6-CAE9BE480251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96C7-A9F3-408E-9FDB-7BCD009E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ensus.gov/main/www/popcloc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Rotating_Earth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12334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take our sea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8153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School of Fish</a:t>
            </a: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buffalo_ugr-046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89000"/>
            <a:ext cx="65532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876300" y="5891213"/>
            <a:ext cx="739140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Herd of Buffalo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-wu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818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5753100"/>
            <a:ext cx="68580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Litter of Cats</a:t>
            </a: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lock_of_Birds-782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914400"/>
            <a:ext cx="68357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18537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Flock of Birds</a:t>
            </a: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aruda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763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76238" y="6096000"/>
            <a:ext cx="8158162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Troop of Monkeys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pi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1713"/>
            <a:ext cx="84582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81000" y="56388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Pod of Whales</a:t>
            </a: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ag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52400" y="2247900"/>
            <a:ext cx="2743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Gaggle</a:t>
            </a:r>
          </a:p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of</a:t>
            </a:r>
          </a:p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Geese</a:t>
            </a: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icoleqatsi.files.wordpress.com/2009/04/800px-jellyfish_aqurium.jpg?w=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467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740" y="5687705"/>
            <a:ext cx="8584401" cy="12464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Smack of Jellyfish</a:t>
            </a: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ab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754063"/>
            <a:ext cx="2552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murder-29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2540000"/>
            <a:ext cx="68405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419100" y="1295400"/>
            <a:ext cx="5932488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Murder of Crows</a:t>
            </a:r>
          </a:p>
        </p:txBody>
      </p:sp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Calibri" pitchFamily="34" charset="0"/>
              </a:rPr>
              <a:t>What’s this population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5500" smtClean="0">
                <a:solidFill>
                  <a:srgbClr val="0000FF"/>
                </a:solidFill>
              </a:rPr>
              <a:t>Population Patterns</a:t>
            </a:r>
          </a:p>
        </p:txBody>
      </p:sp>
      <p:pic>
        <p:nvPicPr>
          <p:cNvPr id="20483" name="Picture 2" descr="http://www.nisenet.org/sites/default/files/cholera_bacteria_n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609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76450" y="5624513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We’ve studied bacteria populations…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dirty="0" smtClean="0"/>
              <a:t>What is Ecology?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400" b="1" u="sng" smtClean="0"/>
              <a:t>Defined</a:t>
            </a:r>
            <a:r>
              <a:rPr lang="en-US" sz="3400" smtClean="0"/>
              <a:t>: Study of how life interacts on Earth</a:t>
            </a:r>
            <a:endParaRPr lang="en-US" sz="3400" b="1" u="sng" smtClean="0"/>
          </a:p>
        </p:txBody>
      </p:sp>
      <p:pic>
        <p:nvPicPr>
          <p:cNvPr id="4100" name="Picture 8" descr="http://www.exploringnature.org/graphics/ecology/header_ec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371600"/>
            <a:ext cx="739933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5500" smtClean="0">
                <a:solidFill>
                  <a:srgbClr val="0000FF"/>
                </a:solidFill>
              </a:rPr>
              <a:t>Population Patterns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76450" y="5624513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We’ve studied plant populations…</a:t>
            </a:r>
          </a:p>
        </p:txBody>
      </p:sp>
      <p:pic>
        <p:nvPicPr>
          <p:cNvPr id="21508" name="Picture 2" descr="http://npic.orst.edu/images/plantbn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153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5500" smtClean="0">
                <a:solidFill>
                  <a:srgbClr val="0000FF"/>
                </a:solidFill>
              </a:rPr>
              <a:t>Population Patterns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09800" y="57912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We’ve studied fungus populations…</a:t>
            </a:r>
          </a:p>
        </p:txBody>
      </p:sp>
      <p:pic>
        <p:nvPicPr>
          <p:cNvPr id="22532" name="Picture 2" descr="http://www.ucmp.berkeley.edu/fungi/basidio/mushrooms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977900"/>
            <a:ext cx="69342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5500" smtClean="0">
                <a:solidFill>
                  <a:srgbClr val="0000FF"/>
                </a:solidFill>
              </a:rPr>
              <a:t>Population Patterns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76450" y="6473825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We’ve studied all kinds of animal populations…</a:t>
            </a:r>
          </a:p>
        </p:txBody>
      </p:sp>
      <p:pic>
        <p:nvPicPr>
          <p:cNvPr id="59394" name="Picture 2" descr="http://www.exposureguide.com/images/photographing-insects/photographing-insects1-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23900"/>
            <a:ext cx="2667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http://static2.wikia.nocookie.net/__cb20131128025031/wingsoffire/images/f/fe/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http://blog.lib.umn.edu/stoe0062/psy_1001%20section%2021%20spring%202012/Bi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875"/>
            <a:ext cx="332898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http://butterflies.heuristron.net/pictures/raccoon/IMG_13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02063"/>
            <a:ext cx="42799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http://images.nationalgeographic.com/wpf/media-live/photos/000/548/overrides/gorillas-use-baby-talk-gestures_54879_600x4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1278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1371600"/>
          </a:xfrm>
        </p:spPr>
        <p:txBody>
          <a:bodyPr>
            <a:normAutofit fontScale="90000"/>
          </a:bodyPr>
          <a:lstStyle/>
          <a:p>
            <a:r>
              <a:rPr lang="en-US" sz="5500" smtClean="0">
                <a:solidFill>
                  <a:srgbClr val="0000FF"/>
                </a:solidFill>
              </a:rPr>
              <a:t>Population Patterns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624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 smtClean="0"/>
              <a:t>Populations go through stages:</a:t>
            </a:r>
          </a:p>
          <a:p>
            <a:pPr marL="971550" lvl="1" indent="-514350">
              <a:lnSpc>
                <a:spcPct val="80000"/>
              </a:lnSpc>
              <a:buFont typeface="Arial" charset="0"/>
              <a:buAutoNum type="arabicParenR"/>
            </a:pPr>
            <a:r>
              <a:rPr lang="en-US" sz="2700" dirty="0" smtClean="0"/>
              <a:t>Slow growth</a:t>
            </a:r>
          </a:p>
          <a:p>
            <a:pPr marL="1146175" lvl="2" indent="-288925">
              <a:lnSpc>
                <a:spcPct val="80000"/>
              </a:lnSpc>
            </a:pPr>
            <a:r>
              <a:rPr lang="en-US" sz="2200" dirty="0" smtClean="0"/>
              <a:t>Population is slowly adapting to particular environment</a:t>
            </a:r>
          </a:p>
        </p:txBody>
      </p:sp>
      <p:graphicFrame>
        <p:nvGraphicFramePr>
          <p:cNvPr id="3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56159"/>
              </p:ext>
            </p:extLst>
          </p:nvPr>
        </p:nvGraphicFramePr>
        <p:xfrm>
          <a:off x="3962400" y="1676400"/>
          <a:ext cx="5181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TR - my pre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TR - my pre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TR - my pre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1371600"/>
          </a:xfrm>
        </p:spPr>
        <p:txBody>
          <a:bodyPr>
            <a:normAutofit fontScale="90000"/>
          </a:bodyPr>
          <a:lstStyle/>
          <a:p>
            <a:r>
              <a:rPr lang="en-US" sz="5500" smtClean="0">
                <a:solidFill>
                  <a:srgbClr val="0000FF"/>
                </a:solidFill>
              </a:rPr>
              <a:t>Population Patterns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624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100" dirty="0" smtClean="0"/>
              <a:t>Populations go through stages:</a:t>
            </a:r>
          </a:p>
          <a:p>
            <a:pPr marL="971550" lvl="1" indent="-514350">
              <a:lnSpc>
                <a:spcPct val="80000"/>
              </a:lnSpc>
              <a:buFont typeface="Arial" pitchFamily="34" charset="0"/>
              <a:buAutoNum type="arabicParenR"/>
              <a:defRPr/>
            </a:pPr>
            <a:r>
              <a:rPr lang="en-US" sz="2700" dirty="0" smtClean="0"/>
              <a:t>Slow growth</a:t>
            </a:r>
          </a:p>
          <a:p>
            <a:pPr marL="1146175" lvl="2" indent="-28892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Population is slowly adapting to particular environment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2) Exponential growth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High birth rates due to natural selection &amp; resources</a:t>
            </a:r>
          </a:p>
        </p:txBody>
      </p:sp>
      <p:graphicFrame>
        <p:nvGraphicFramePr>
          <p:cNvPr id="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921784"/>
              </p:ext>
            </p:extLst>
          </p:nvPr>
        </p:nvGraphicFramePr>
        <p:xfrm>
          <a:off x="3962400" y="1676400"/>
          <a:ext cx="5181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TR - my pre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TR - my pre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1371600"/>
          </a:xfrm>
        </p:spPr>
        <p:txBody>
          <a:bodyPr>
            <a:normAutofit fontScale="90000"/>
          </a:bodyPr>
          <a:lstStyle/>
          <a:p>
            <a:r>
              <a:rPr lang="en-US" sz="5500" smtClean="0">
                <a:solidFill>
                  <a:srgbClr val="0000FF"/>
                </a:solidFill>
              </a:rPr>
              <a:t>Population Patterns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624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100" dirty="0" smtClean="0"/>
              <a:t>Populations go through stages:</a:t>
            </a:r>
          </a:p>
          <a:p>
            <a:pPr marL="971550" lvl="1" indent="-514350">
              <a:lnSpc>
                <a:spcPct val="80000"/>
              </a:lnSpc>
              <a:buFont typeface="Arial" pitchFamily="34" charset="0"/>
              <a:buAutoNum type="arabicParenR"/>
              <a:defRPr/>
            </a:pPr>
            <a:r>
              <a:rPr lang="en-US" sz="2700" dirty="0" smtClean="0"/>
              <a:t>Slow growth</a:t>
            </a:r>
          </a:p>
          <a:p>
            <a:pPr marL="1146175" lvl="2" indent="-28892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Population is slowly adapting to particular environment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2) Exponential growth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/>
              <a:t>High birth rates due to natural selection &amp; resources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3) Carry capacity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Defined: greatest number of individuals that the environment can sustain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Birth &amp; death rates eventually balance</a:t>
            </a:r>
          </a:p>
        </p:txBody>
      </p:sp>
      <p:graphicFrame>
        <p:nvGraphicFramePr>
          <p:cNvPr id="5" name="Object 1"/>
          <p:cNvGraphicFramePr>
            <a:graphicFrameLocks/>
          </p:cNvGraphicFramePr>
          <p:nvPr/>
        </p:nvGraphicFramePr>
        <p:xfrm>
          <a:off x="3962400" y="1676400"/>
          <a:ext cx="5181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TR - my pre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TR - my pre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TR - my preci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0386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100" dirty="0" smtClean="0"/>
              <a:t>Populations go through stages:</a:t>
            </a:r>
          </a:p>
          <a:p>
            <a:pPr marL="971550" lvl="1" indent="-514350">
              <a:lnSpc>
                <a:spcPct val="80000"/>
              </a:lnSpc>
              <a:buFont typeface="Arial" pitchFamily="34" charset="0"/>
              <a:buAutoNum type="arabicParenR"/>
              <a:defRPr/>
            </a:pPr>
            <a:r>
              <a:rPr lang="en-US" sz="2700" dirty="0" smtClean="0"/>
              <a:t>Slow growth</a:t>
            </a:r>
          </a:p>
          <a:p>
            <a:pPr marL="1146175" lvl="2" indent="-28892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Population is slowly adapting to particular environment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2) Exponential growth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/>
              <a:t>High birth rates due to natural selection &amp; resources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700" dirty="0" smtClean="0"/>
              <a:t>3) Carry capacity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Defined: greatest number of individuals that the environment can sustain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Birth &amp; death rates eventually balance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100" dirty="0" smtClean="0"/>
              <a:t>What stage is the human population in?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3581400"/>
            <a:ext cx="2667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28956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1371600"/>
            <a:ext cx="3352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4" name="Picture 11" descr="humanpop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88004"/>
            <a:ext cx="5105400" cy="32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1371600"/>
          </a:xfrm>
        </p:spPr>
        <p:txBody>
          <a:bodyPr>
            <a:normAutofit fontScale="90000"/>
          </a:bodyPr>
          <a:lstStyle/>
          <a:p>
            <a:r>
              <a:rPr lang="en-US" sz="5500" smtClean="0">
                <a:solidFill>
                  <a:srgbClr val="0000FF"/>
                </a:solidFill>
              </a:rPr>
              <a:t>Population Patterns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Fighting disease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72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Improving agriculture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6031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Building more shelters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6412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Sanitizing 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057400"/>
            <a:ext cx="3733800" cy="12954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6781800" y="5410200"/>
            <a:ext cx="304800" cy="1371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0" y="5791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Exponential growth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 animBg="1"/>
      <p:bldP spid="4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After Carrying Capacity?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4267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44196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Some populations stabilize for the long term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05400" y="44196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Some populations experience a sharp decline  called a “crash”</a:t>
            </a:r>
          </a:p>
        </p:txBody>
      </p:sp>
      <p:sp>
        <p:nvSpPr>
          <p:cNvPr id="10" name="Left-Up Arrow 9"/>
          <p:cNvSpPr/>
          <p:nvPr/>
        </p:nvSpPr>
        <p:spPr>
          <a:xfrm rot="2849801">
            <a:off x="3599656" y="4412457"/>
            <a:ext cx="1878013" cy="1911350"/>
          </a:xfrm>
          <a:prstGeom prst="leftUpArrow">
            <a:avLst>
              <a:gd name="adj1" fmla="val 886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19400" y="6183313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Which will humans experience?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45624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76600" y="1219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838200"/>
            <a:ext cx="1905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104405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4938779">
            <a:off x="6471316" y="23469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crash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 animBg="1"/>
      <p:bldP spid="14" grpId="0" animBg="1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/>
              <a:t>Communities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Defined</a:t>
            </a:r>
            <a:r>
              <a:rPr lang="en-US" sz="2800" dirty="0" smtClean="0"/>
              <a:t>: Many populations living in the same area</a:t>
            </a:r>
          </a:p>
        </p:txBody>
      </p:sp>
      <p:pic>
        <p:nvPicPr>
          <p:cNvPr id="29702" name="Picture 9" descr="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3786"/>
            <a:ext cx="5257800" cy="349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1369874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 species of fish…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Many species of corals…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Many species of invertebrates…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olest thing ever s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/>
              <a:t>Communities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Defined</a:t>
            </a:r>
            <a:r>
              <a:rPr lang="en-US" sz="2800" dirty="0" smtClean="0"/>
              <a:t>: Many populations living in the same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73719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 species of plants…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Many species of insects…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Many species of reptiles…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basinandrangewatch.org/images/Cheme-w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8308"/>
            <a:ext cx="4343400" cy="33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800" smtClean="0"/>
              <a:t>How do you interact with the environment?</a:t>
            </a:r>
          </a:p>
        </p:txBody>
      </p:sp>
      <p:pic>
        <p:nvPicPr>
          <p:cNvPr id="5123" name="Picture 2" descr="http://www.cabinlifestyles.com/wp-content/uploads/2012/04/From-Kodiak.-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752600"/>
            <a:ext cx="8096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/>
              <a:t>Communities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Defined</a:t>
            </a:r>
            <a:r>
              <a:rPr lang="en-US" sz="2800" dirty="0" smtClean="0"/>
              <a:t>: Many populations living in the same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6566" y="1369874"/>
            <a:ext cx="3647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 species of plants…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Many species of insects…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Many species of amphibians…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Many species of birds…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i1.trekearth.com/photos/5043/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57289"/>
            <a:ext cx="5344167" cy="350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/>
              <a:t>Communities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Defined</a:t>
            </a:r>
            <a:r>
              <a:rPr lang="en-US" sz="2800" dirty="0" smtClean="0"/>
              <a:t>: Many populations living in the same area</a:t>
            </a:r>
          </a:p>
          <a:p>
            <a:pPr eaLnBrk="1" hangingPunct="1"/>
            <a:r>
              <a:rPr lang="en-US" sz="2800" dirty="0" smtClean="0"/>
              <a:t>Each organism has it own HABITAT</a:t>
            </a:r>
          </a:p>
          <a:p>
            <a:pPr lvl="1" eaLnBrk="1" hangingPunct="1"/>
            <a:r>
              <a:rPr lang="en-US" b="1" u="sng" dirty="0" smtClean="0"/>
              <a:t>Habitat</a:t>
            </a:r>
            <a:r>
              <a:rPr lang="en-US" dirty="0" smtClean="0"/>
              <a:t>: Place where an organism lives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1676400"/>
            <a:ext cx="1676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a tree hole you might find…</a:t>
            </a:r>
            <a:endParaRPr lang="en-US" sz="2400" dirty="0"/>
          </a:p>
        </p:txBody>
      </p:sp>
      <p:pic>
        <p:nvPicPr>
          <p:cNvPr id="2" name="Picture 2" descr="http://www.pyroenergen.com/articles/images/treehol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774731" cy="33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olest thing ever s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olest thing ever s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/>
              <a:t>Communities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Defined</a:t>
            </a:r>
            <a:r>
              <a:rPr lang="en-US" sz="2800" dirty="0" smtClean="0"/>
              <a:t>: Many populations living in the same area</a:t>
            </a:r>
          </a:p>
          <a:p>
            <a:pPr eaLnBrk="1" hangingPunct="1"/>
            <a:r>
              <a:rPr lang="en-US" sz="2800" dirty="0" smtClean="0"/>
              <a:t>Each organism has it own HABITAT</a:t>
            </a:r>
          </a:p>
          <a:p>
            <a:pPr lvl="1" eaLnBrk="1" hangingPunct="1"/>
            <a:r>
              <a:rPr lang="en-US" b="1" u="sng" dirty="0" smtClean="0"/>
              <a:t>Habitat</a:t>
            </a:r>
            <a:r>
              <a:rPr lang="en-US" dirty="0" smtClean="0"/>
              <a:t>: Place where an organism lives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0" y="1484361"/>
            <a:ext cx="1676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a hole in the ground you might find…</a:t>
            </a:r>
            <a:endParaRPr lang="en-US" sz="2400" dirty="0"/>
          </a:p>
        </p:txBody>
      </p:sp>
      <p:pic>
        <p:nvPicPr>
          <p:cNvPr id="29700" name="Picture 4" descr="http://firehorseranch.com/wp-content/uploads/2012/03/bull-snake-in-hol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2" y="756451"/>
            <a:ext cx="4356538" cy="34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/>
              <a:t>Communities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Defined</a:t>
            </a:r>
            <a:r>
              <a:rPr lang="en-US" sz="2800" dirty="0" smtClean="0"/>
              <a:t>: Many populations living in the same area</a:t>
            </a:r>
          </a:p>
          <a:p>
            <a:pPr eaLnBrk="1" hangingPunct="1"/>
            <a:r>
              <a:rPr lang="en-US" sz="2800" dirty="0" smtClean="0"/>
              <a:t>Each organism has it own HABITAT</a:t>
            </a:r>
          </a:p>
          <a:p>
            <a:pPr lvl="1" eaLnBrk="1" hangingPunct="1"/>
            <a:r>
              <a:rPr lang="en-US" b="1" u="sng" dirty="0" smtClean="0"/>
              <a:t>Habitat</a:t>
            </a:r>
            <a:r>
              <a:rPr lang="en-US" dirty="0" smtClean="0"/>
              <a:t>: Place where an organism lives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1524000"/>
            <a:ext cx="1676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Lift up a rock and you might find…</a:t>
            </a:r>
            <a:endParaRPr lang="en-US" sz="2400" dirty="0"/>
          </a:p>
        </p:txBody>
      </p:sp>
      <p:pic>
        <p:nvPicPr>
          <p:cNvPr id="3" name="Picture 6" descr="http://lh6.ggpht.com/_FH3t8BSs4bw/S7_L_PqyK_I/AAAAAAAAANM/j2tDVWhInrQ/s800/UnderRoc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80462"/>
            <a:ext cx="4419600" cy="34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5400" b="1" smtClean="0"/>
              <a:t>Communities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Defined</a:t>
            </a:r>
            <a:r>
              <a:rPr lang="en-US" sz="2800" dirty="0" smtClean="0"/>
              <a:t>: Many populations living in the same area</a:t>
            </a:r>
          </a:p>
          <a:p>
            <a:pPr eaLnBrk="1" hangingPunct="1"/>
            <a:r>
              <a:rPr lang="en-US" sz="2800" dirty="0" smtClean="0"/>
              <a:t>Each organism has it own HABITAT</a:t>
            </a:r>
          </a:p>
          <a:p>
            <a:pPr lvl="1" eaLnBrk="1" hangingPunct="1"/>
            <a:r>
              <a:rPr lang="en-US" b="1" u="sng" dirty="0" smtClean="0"/>
              <a:t>Habitat</a:t>
            </a:r>
            <a:r>
              <a:rPr lang="en-US" dirty="0" smtClean="0"/>
              <a:t>: Place where an organism lives</a:t>
            </a:r>
          </a:p>
          <a:p>
            <a:pPr eaLnBrk="1" hangingPunct="1"/>
            <a:r>
              <a:rPr lang="en-US" sz="2800" dirty="0" smtClean="0"/>
              <a:t>Each species has its own NICHE</a:t>
            </a:r>
          </a:p>
          <a:p>
            <a:pPr lvl="1" eaLnBrk="1" hangingPunct="1"/>
            <a:r>
              <a:rPr lang="en-US" b="1" u="sng" dirty="0" smtClean="0"/>
              <a:t>Niche</a:t>
            </a:r>
            <a:r>
              <a:rPr lang="en-US" dirty="0" smtClean="0"/>
              <a:t>: The role/needs of a species</a:t>
            </a:r>
          </a:p>
        </p:txBody>
      </p:sp>
      <p:pic>
        <p:nvPicPr>
          <p:cNvPr id="30722" name="Picture 2" descr="Figure 43.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986"/>
            <a:ext cx="4845707" cy="42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can 5 different populations of birds live in the same tree? Wouldn’t they compete and fight each other off?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has a different niche in the community.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943600" y="193963"/>
            <a:ext cx="1295400" cy="990600"/>
          </a:xfrm>
          <a:prstGeom prst="wedgeRectCallout">
            <a:avLst>
              <a:gd name="adj1" fmla="val -74383"/>
              <a:gd name="adj2" fmla="val 1952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Eats insect A &amp; nests in March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407807" y="2158562"/>
            <a:ext cx="1295400" cy="990600"/>
          </a:xfrm>
          <a:prstGeom prst="wedgeRectCallout">
            <a:avLst>
              <a:gd name="adj1" fmla="val -88987"/>
              <a:gd name="adj2" fmla="val 83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Eats insect B &amp; nests in June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16321" y="2895600"/>
            <a:ext cx="1295400" cy="990600"/>
          </a:xfrm>
          <a:prstGeom prst="wedgeRectCallout">
            <a:avLst>
              <a:gd name="adj1" fmla="val 102088"/>
              <a:gd name="adj2" fmla="val -1548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Eats insect C &amp; nests in September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olest thing ever s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olest thing ever s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1" grpId="0"/>
      <p:bldP spid="12" grpId="0"/>
      <p:bldP spid="5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smtClean="0">
                <a:solidFill>
                  <a:srgbClr val="FF0000"/>
                </a:solidFill>
              </a:rPr>
              <a:t>Ecosystems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3962400" cy="594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u="sng" dirty="0" smtClean="0"/>
              <a:t>Defined</a:t>
            </a:r>
            <a:r>
              <a:rPr lang="en-US" sz="2500" dirty="0" smtClean="0"/>
              <a:t>: All the living &amp; non-living in a given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Biotic (living)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Animals, Plants, Fungi, Bacteria, Protista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Abiotic (non-living)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Rocks, climate, soil, water, etc…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What have we learned?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199" cy="33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73710"/>
            <a:ext cx="5037083" cy="338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smtClean="0">
                <a:solidFill>
                  <a:srgbClr val="FF0000"/>
                </a:solidFill>
              </a:rPr>
              <a:t>Ecosystems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3962400" cy="594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u="sng" dirty="0" smtClean="0"/>
              <a:t>Defined</a:t>
            </a:r>
            <a:r>
              <a:rPr lang="en-US" sz="2500" dirty="0" smtClean="0"/>
              <a:t>: All the living &amp; non-living in a given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Biotic (living)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Animals, Plants, Fungi, Bacteria, Protista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Abiotic (non-living)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Rocks, climate, soil, water, etc…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What have we learned?</a:t>
            </a:r>
          </a:p>
          <a:p>
            <a:pPr marL="800100" lvl="1" indent="-342900" eaLnBrk="1" fontAlgn="auto" hangingPunct="1">
              <a:spcAft>
                <a:spcPts val="0"/>
              </a:spcAft>
              <a:buAutoNum type="arabicParenR"/>
              <a:defRPr/>
            </a:pPr>
            <a:r>
              <a:rPr lang="en-US" sz="2500" dirty="0" smtClean="0"/>
              <a:t>The biotic affects the abiotic</a:t>
            </a:r>
          </a:p>
        </p:txBody>
      </p:sp>
      <p:pic>
        <p:nvPicPr>
          <p:cNvPr id="6" name="Picture 9" descr="http://www.keepbanderabeautiful.org/overgrazed-cattl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90" y="16002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990600"/>
            <a:ext cx="519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Cattle (living) can overgraze and ruin topsoil (nonliving)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smtClean="0">
                <a:solidFill>
                  <a:srgbClr val="FF0000"/>
                </a:solidFill>
              </a:rPr>
              <a:t>Ecosystems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3962400" cy="594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u="sng" dirty="0" smtClean="0"/>
              <a:t>Defined</a:t>
            </a:r>
            <a:r>
              <a:rPr lang="en-US" sz="2500" dirty="0" smtClean="0"/>
              <a:t>: All the living &amp; non-living in a given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Biotic (living)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Animals, Plants, Fungi, Bacteria, Protista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Abiotic (non-living)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Rocks, climate, soil, water, etc…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What have we learned?</a:t>
            </a:r>
          </a:p>
          <a:p>
            <a:pPr marL="800100" lvl="1" indent="-342900" eaLnBrk="1" fontAlgn="auto" hangingPunct="1">
              <a:spcAft>
                <a:spcPts val="0"/>
              </a:spcAft>
              <a:buAutoNum type="arabicParenR"/>
              <a:defRPr/>
            </a:pPr>
            <a:r>
              <a:rPr lang="en-US" sz="2500" dirty="0" smtClean="0"/>
              <a:t>The biotic affects the abiotic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1688068"/>
            <a:ext cx="519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Humans (living) can pollute water (nonliving)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1.prweb.com/prfiles/2013/03/17/10540483/Sureaqua%20Water%20Pollution%20Web%20Re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81" y="2057400"/>
            <a:ext cx="5380639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smtClean="0">
                <a:solidFill>
                  <a:srgbClr val="FF0000"/>
                </a:solidFill>
              </a:rPr>
              <a:t>Ecosystems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3962400" cy="594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u="sng" dirty="0" smtClean="0"/>
              <a:t>Defined</a:t>
            </a:r>
            <a:r>
              <a:rPr lang="en-US" sz="2500" dirty="0" smtClean="0"/>
              <a:t>: All the living &amp; non-living in a given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Biotic (living)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Animals, Plants, Fungi, Bacteria, Protista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Abiotic (non-living)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Rocks, climate, soil, water, etc…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What have we learned?</a:t>
            </a:r>
          </a:p>
          <a:p>
            <a:pPr marL="800100" lvl="1" indent="-342900" eaLnBrk="1" fontAlgn="auto" hangingPunct="1">
              <a:spcAft>
                <a:spcPts val="0"/>
              </a:spcAft>
              <a:buAutoNum type="arabicParenR"/>
              <a:defRPr/>
            </a:pPr>
            <a:r>
              <a:rPr lang="en-US" sz="2500" dirty="0" smtClean="0"/>
              <a:t>The biotic affects the abiotic</a:t>
            </a:r>
          </a:p>
          <a:p>
            <a:pPr marL="800100" lvl="1" indent="-342900" eaLnBrk="1" fontAlgn="auto" hangingPunct="1">
              <a:spcAft>
                <a:spcPts val="0"/>
              </a:spcAft>
              <a:buAutoNum type="arabicParenR"/>
              <a:defRPr/>
            </a:pPr>
            <a:r>
              <a:rPr lang="en-US" sz="2500" dirty="0" smtClean="0"/>
              <a:t>The abiotic affects the biotic </a:t>
            </a:r>
          </a:p>
        </p:txBody>
      </p:sp>
      <p:pic>
        <p:nvPicPr>
          <p:cNvPr id="8" name="Picture 13" descr="https://webspace.utexas.edu/dm3947/www/Class/MNS307_11F_Blogs/Blogs9_files/Reefs%2520before%2520and%2520af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877060"/>
            <a:ext cx="9141372" cy="422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-457200" y="3124200"/>
            <a:ext cx="10287000" cy="19812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Above is a healthy coral reef with lots of life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-457200" y="877060"/>
            <a:ext cx="10287000" cy="224714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Below is the same reef exposed to a higher water temperature (non-living)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/>
      <p:bldP spid="2" grpId="0" animBg="1"/>
      <p:bldP spid="2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smtClean="0">
                <a:solidFill>
                  <a:srgbClr val="FF0000"/>
                </a:solidFill>
              </a:rPr>
              <a:t>Ecosystems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3962400" cy="594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u="sng" dirty="0" smtClean="0"/>
              <a:t>Defined</a:t>
            </a:r>
            <a:r>
              <a:rPr lang="en-US" sz="2500" dirty="0" smtClean="0"/>
              <a:t>: All the living &amp; non-living in a given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Biotic (living)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Animals, Plants, Fungi, Bacteria, Protista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Abiotic (non-living) Factors: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500" dirty="0"/>
              <a:t>Rocks, climate, soil, water, etc…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What have we learned?</a:t>
            </a:r>
          </a:p>
          <a:p>
            <a:pPr marL="800100" lvl="1" indent="-342900" eaLnBrk="1" fontAlgn="auto" hangingPunct="1">
              <a:spcAft>
                <a:spcPts val="0"/>
              </a:spcAft>
              <a:buAutoNum type="arabicParenR"/>
              <a:defRPr/>
            </a:pPr>
            <a:r>
              <a:rPr lang="en-US" sz="2500" dirty="0" smtClean="0"/>
              <a:t>The biotic affects the abiotic</a:t>
            </a:r>
          </a:p>
          <a:p>
            <a:pPr marL="800100" lvl="1" indent="-342900" eaLnBrk="1" fontAlgn="auto" hangingPunct="1">
              <a:spcAft>
                <a:spcPts val="0"/>
              </a:spcAft>
              <a:buAutoNum type="arabicParenR"/>
              <a:defRPr/>
            </a:pPr>
            <a:r>
              <a:rPr lang="en-US" sz="2500" dirty="0" smtClean="0"/>
              <a:t>The abiotic affects the biotic </a:t>
            </a:r>
          </a:p>
        </p:txBody>
      </p:sp>
      <p:pic>
        <p:nvPicPr>
          <p:cNvPr id="8" name="Picture 13" descr="https://webspace.utexas.edu/dm3947/www/Class/MNS307_11F_Blogs/Blogs9_files/Reefs%2520before%2520and%2520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81630"/>
            <a:ext cx="5229642" cy="24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800" smtClean="0"/>
              <a:t>How do you interact with the environment?</a:t>
            </a:r>
          </a:p>
        </p:txBody>
      </p:sp>
      <p:pic>
        <p:nvPicPr>
          <p:cNvPr id="6147" name="Picture 2" descr="http://www.surf-lessons.co.uk/media/home/surfing-ag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90820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76200" y="1334814"/>
            <a:ext cx="7019432" cy="125598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Keystone species = one species that has a tremendous impact on the entire ecosystem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Ecosystems often contain a “keystone species.”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</p:txBody>
      </p:sp>
      <p:pic>
        <p:nvPicPr>
          <p:cNvPr id="28678" name="Picture 6" descr="http://geofreekz1.files.wordpress.com/2008/11/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648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http://www.ucmp.berkeley.edu/glossary/gloss5/biome/images/tun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22588"/>
            <a:ext cx="56388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24384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Tundra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vis w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28956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Deciduous forest</a:t>
            </a:r>
            <a:endParaRPr lang="en-US" sz="2400" b="1" dirty="0"/>
          </a:p>
        </p:txBody>
      </p:sp>
      <p:pic>
        <p:nvPicPr>
          <p:cNvPr id="8" name="Picture 26" descr="http://www.blueplanetbiomes.org/images/deciduous_location_map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00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http://earthdata.nasa.gov/sites/default/files/2011_carbon_fallcol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27400"/>
            <a:ext cx="58674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307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7800" y="27432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Grasslands</a:t>
            </a:r>
            <a:endParaRPr lang="en-US" sz="2400" b="1" dirty="0"/>
          </a:p>
        </p:txBody>
      </p:sp>
      <p:pic>
        <p:nvPicPr>
          <p:cNvPr id="10" name="Picture 22" descr="http://environmentallearning.wikispaces.com/file/view/world_grasslands_map.jpg/67883519/world_grasslands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0292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http://summitvoice.files.wordpress.com/2011/06/gl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76600"/>
            <a:ext cx="59388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004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26670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Rainforests</a:t>
            </a:r>
            <a:endParaRPr lang="en-US" sz="2400" b="1" dirty="0"/>
          </a:p>
        </p:txBody>
      </p:sp>
      <p:pic>
        <p:nvPicPr>
          <p:cNvPr id="8" name="Picture 18" descr="http://www.blueplanetbiomes.org/images/rainforest_location_map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724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http://explore.org/photos/2548/costa-rican-ju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124200"/>
            <a:ext cx="5629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0616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</p:txBody>
      </p:sp>
      <p:pic>
        <p:nvPicPr>
          <p:cNvPr id="10" name="Picture 14" descr="http://www.blueplanetbiomes.org/images/desert_location_map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13"/>
            <a:ext cx="45720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http://www.worldbiomes.com/pics/monumentv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895600"/>
            <a:ext cx="5584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24384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Deserts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25165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www.blueplanetbiomes.org/images/taiga_location_map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13"/>
            <a:ext cx="45720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24384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Taiga</a:t>
            </a:r>
            <a:endParaRPr lang="en-US" sz="2400" b="1" dirty="0"/>
          </a:p>
        </p:txBody>
      </p:sp>
      <p:pic>
        <p:nvPicPr>
          <p:cNvPr id="9" name="Picture 12" descr="https://cdn2.content.compendiumblog.com/uploads/user/a5507621-3200-4ec2-a910-2f713831db98/8424ca9b-4875-4074-ab4c-729e32fdc4dd/Image/5f8c9db0c7cb751f3f789b10436864d0/dscn0651_w6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57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798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dirty="0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Climate Factors</a:t>
            </a:r>
            <a:r>
              <a:rPr lang="en-US" sz="3400" b="1" dirty="0" smtClean="0"/>
              <a:t>:        </a:t>
            </a:r>
            <a:r>
              <a:rPr lang="en-US" sz="3400" dirty="0" smtClean="0"/>
              <a:t>Temperature, Precipitation, Humidity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Learned?</a:t>
            </a:r>
            <a:r>
              <a:rPr lang="en-US" sz="3400" dirty="0" smtClean="0"/>
              <a:t> Climate determines where life can survive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400" dirty="0" smtClean="0"/>
          </a:p>
        </p:txBody>
      </p:sp>
      <p:pic>
        <p:nvPicPr>
          <p:cNvPr id="28676" name="Picture 20" descr="rainf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45" y="1232858"/>
            <a:ext cx="5943600" cy="459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849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vis w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Learned?</a:t>
            </a:r>
            <a:r>
              <a:rPr lang="en-US" sz="3400" dirty="0" smtClean="0"/>
              <a:t> Climate determines where life can survive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3048000"/>
            <a:ext cx="418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Why can’t reptiles survive in the tundra biome?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8" descr="http://www.ucmp.berkeley.edu/glossary/gloss5/biome/images/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691280"/>
            <a:ext cx="4572002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http://www.cutestpetphoto.com/wp-content/uploads/2013/07/reptile-suppl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-1"/>
            <a:ext cx="457200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409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914400"/>
          </a:xfrm>
        </p:spPr>
        <p:txBody>
          <a:bodyPr/>
          <a:lstStyle/>
          <a:p>
            <a:pPr eaLnBrk="1" hangingPunct="1"/>
            <a:r>
              <a:rPr lang="en-US" sz="5000" b="1" smtClean="0"/>
              <a:t>Biomes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3124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Defined</a:t>
            </a:r>
            <a:r>
              <a:rPr lang="en-US" sz="3400" dirty="0" smtClean="0"/>
              <a:t>: Large area with distinct climate, plant, and animal life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1" u="sng" dirty="0" smtClean="0"/>
              <a:t>Learned?</a:t>
            </a:r>
            <a:r>
              <a:rPr lang="en-US" sz="3400" dirty="0" smtClean="0"/>
              <a:t> Climate determines where life can survive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3048000"/>
            <a:ext cx="418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Why can’t oak trees survive in the desert biome?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16" descr="http://www.worldbiomes.com/pics/monument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32" y="3694330"/>
            <a:ext cx="4576468" cy="31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http://media.intent.com/inspiration_pictures/oak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32" y="0"/>
            <a:ext cx="457646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799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800" smtClean="0"/>
              <a:t>How do you interact with the environment?</a:t>
            </a:r>
          </a:p>
        </p:txBody>
      </p:sp>
      <p:sp>
        <p:nvSpPr>
          <p:cNvPr id="7171" name="AutoShape 2" descr="https://szomlq.bay.livefilestore.com/y2p649NrmmlWMcEOqTaq657z7SIQxcGUp1UDRbduCSZ0N5SoaJo0CSE0T7GzhJ2mU49VMM5lmXe9nvGDI9zZw5gNkPR20wRYNinV_C9hpnNyQxSfc20hXdK6lAJnSD7OmpM/rock+clim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AutoShape 4" descr="https://szomlq.bay.livefilestore.com/y2p649NrmmlWMcEOqTaq657z7SIQxcGUp1UDRbduCSZ0N5SoaJo0CSE0T7GzhJ2mU49VMM5lmXe9nvGDI9zZw5gNkPR20wRYNinV_C9hpnNyQxSfc20hXdK6lAJnSD7OmpM/rock+climb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7" descr="C:\Documents and Settings\kkobe\Desktop\rock+clim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12788"/>
            <a:ext cx="4095750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:\Documents and Settings\kkobe\Desktop\rock cli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88"/>
            <a:ext cx="4095750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rgbClr val="FF0000"/>
                </a:solidFill>
              </a:rPr>
              <a:t>The Biosphere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27432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u="sng" dirty="0" smtClean="0"/>
              <a:t>Defined</a:t>
            </a:r>
            <a:r>
              <a:rPr lang="en-US" sz="3000" dirty="0" smtClean="0"/>
              <a:t>: All organisms and the part of the Earth where life exists</a:t>
            </a:r>
          </a:p>
        </p:txBody>
      </p:sp>
      <p:pic>
        <p:nvPicPr>
          <p:cNvPr id="41986" name="Picture 2" descr="http://www.eoearth.org/files/110601_110700/110661/300px-AP_ES_Biosph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71600"/>
            <a:ext cx="6340475" cy="44386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vis w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rgbClr val="FF0000"/>
                </a:solidFill>
              </a:rPr>
              <a:t>The Biosphere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27432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u="sng" dirty="0" smtClean="0"/>
              <a:t>Defined</a:t>
            </a:r>
            <a:r>
              <a:rPr lang="en-US" sz="3000" dirty="0" smtClean="0"/>
              <a:t>: All organisms and the part of the Earth where life exists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Biosphere changes can affect life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38400" y="2438400"/>
            <a:ext cx="8763000" cy="8305800"/>
            <a:chOff x="0" y="-381000"/>
            <a:chExt cx="8763000" cy="8305800"/>
          </a:xfrm>
        </p:grpSpPr>
        <p:sp>
          <p:nvSpPr>
            <p:cNvPr id="7" name="Oval 6"/>
            <p:cNvSpPr/>
            <p:nvPr/>
          </p:nvSpPr>
          <p:spPr>
            <a:xfrm>
              <a:off x="0" y="-381000"/>
              <a:ext cx="8763000" cy="8305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Crust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47011" y="609600"/>
              <a:ext cx="6549189" cy="62978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Mantle</a:t>
              </a:r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3537284" y="2974312"/>
              <a:ext cx="1796716" cy="15976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core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2362200" y="2286000"/>
            <a:ext cx="8915400" cy="8686800"/>
          </a:xfrm>
          <a:prstGeom prst="ellipse">
            <a:avLst/>
          </a:prstGeom>
          <a:noFill/>
          <a:ln w="485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05500" y="762000"/>
            <a:ext cx="70184" cy="1524000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614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vis w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  <p:bldP spid="5" grpId="0" animBg="1"/>
      <p:bldP spid="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rgbClr val="FF0000"/>
                </a:solidFill>
              </a:rPr>
              <a:t>The Biosphere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438400" y="2438400"/>
            <a:ext cx="8763000" cy="8305800"/>
            <a:chOff x="0" y="-381000"/>
            <a:chExt cx="8763000" cy="8305800"/>
          </a:xfrm>
        </p:grpSpPr>
        <p:sp>
          <p:nvSpPr>
            <p:cNvPr id="6" name="Oval 5"/>
            <p:cNvSpPr/>
            <p:nvPr/>
          </p:nvSpPr>
          <p:spPr>
            <a:xfrm>
              <a:off x="0" y="-381000"/>
              <a:ext cx="8763000" cy="8305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Crust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47011" y="609600"/>
              <a:ext cx="6549189" cy="62978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Mantle</a:t>
              </a:r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537284" y="2974312"/>
              <a:ext cx="1796716" cy="15976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core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362200" y="2286000"/>
            <a:ext cx="8915400" cy="8686800"/>
          </a:xfrm>
          <a:prstGeom prst="ellipse">
            <a:avLst/>
          </a:prstGeom>
          <a:noFill/>
          <a:ln w="485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27432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u="sng" dirty="0" smtClean="0"/>
              <a:t>Defined</a:t>
            </a:r>
            <a:r>
              <a:rPr lang="en-US" sz="3000" dirty="0" smtClean="0"/>
              <a:t>: All organisms and the part of the Earth where life exists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Biosphere changes can affect life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Ex: More CO2 in the atmosphere… causes warmer temps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2602468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3916" y="2209800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5916" y="2057400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4116" y="2286000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49916" y="2500952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87316" y="4050268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3593068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0316" y="2895600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73116" y="3288268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25316" y="6488668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58716" y="4419600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5181600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5574268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6031468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2286000"/>
            <a:ext cx="10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pic>
        <p:nvPicPr>
          <p:cNvPr id="1026" name="Picture 2" descr="http://envirocivil.com/wp-content/uploads/2014/01/carpol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16" y="0"/>
            <a:ext cx="3080084" cy="21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px.autismspot.com/pol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69"/>
            <a:ext cx="5007141" cy="22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558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vis w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412" grpId="0" build="p" autoUpdateAnimBg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rgbClr val="FF0000"/>
                </a:solidFill>
              </a:rPr>
              <a:t>The Biosphere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27432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u="sng" dirty="0" smtClean="0"/>
              <a:t>Defined</a:t>
            </a:r>
            <a:r>
              <a:rPr lang="en-US" sz="3000" dirty="0" smtClean="0"/>
              <a:t>: All organisms and the part of the Earth where life exists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Biosphere changes can affect life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Ex: More CO2 in the atmosphere… causes warmer temps</a:t>
            </a:r>
          </a:p>
        </p:txBody>
      </p:sp>
      <p:pic>
        <p:nvPicPr>
          <p:cNvPr id="2" name="Picture 2" descr="http://ecosystems.wcp.muohio.edu/studentresearch/climatechange02/agriculture/images/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59228"/>
            <a:ext cx="6143297" cy="58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229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b="1" dirty="0" smtClean="0"/>
              <a:t>Section Quiz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1) What is ecology?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2) What are two reasons that populations will increase?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3) What are two reasons that populations will decrease?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4) What are factors that control population growth called?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5) How does a population, community, ecosystem, biome, and biosphere differ?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6) What is the difference between a HABITAT and NICHE?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7) What is a keystone species?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8) Give 4 examples of </a:t>
            </a:r>
            <a:r>
              <a:rPr lang="en-US" dirty="0" err="1" smtClean="0"/>
              <a:t>abiotic</a:t>
            </a:r>
            <a:r>
              <a:rPr lang="en-US" dirty="0" smtClean="0"/>
              <a:t> factors.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9) What determines a biome’s climate?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10) Place the levels of ecology in order from smallest to largest.</a:t>
            </a:r>
          </a:p>
          <a:p>
            <a:pPr lvl="1" eaLnBrk="1" hangingPunct="1"/>
            <a:r>
              <a:rPr lang="en-US" dirty="0" smtClean="0"/>
              <a:t>Ecosystem, Population, Biosphere, Community, Biome</a:t>
            </a:r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6000" b="1" dirty="0" smtClean="0"/>
              <a:t>Answers </a:t>
            </a:r>
          </a:p>
          <a:p>
            <a:pPr algn="ctr"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1) What is ecology? </a:t>
            </a:r>
            <a:r>
              <a:rPr lang="en-US" b="1" dirty="0" smtClean="0">
                <a:solidFill>
                  <a:srgbClr val="FF0000"/>
                </a:solidFill>
              </a:rPr>
              <a:t>Study of how life interacts within the biosphere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2) What are two reasons that populations will increase?</a:t>
            </a:r>
          </a:p>
          <a:p>
            <a:pPr marL="347663" indent="0"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Increased birth rate, decreased death rate, availability of resources </a:t>
            </a:r>
          </a:p>
          <a:p>
            <a:pPr eaLnBrk="1" hangingPunct="1">
              <a:buNone/>
            </a:pPr>
            <a:r>
              <a:rPr lang="en-US" dirty="0" smtClean="0"/>
              <a:t>3) What are two reasons that populations will decrease? </a:t>
            </a:r>
            <a:r>
              <a:rPr lang="en-US" b="1" dirty="0" smtClean="0">
                <a:solidFill>
                  <a:srgbClr val="FF0000"/>
                </a:solidFill>
              </a:rPr>
              <a:t>Decreased birth rate, increased death rate, lack of availability of resources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4) What are factors that control population growth called? </a:t>
            </a:r>
            <a:r>
              <a:rPr lang="en-US" b="1" dirty="0" smtClean="0">
                <a:solidFill>
                  <a:srgbClr val="FF0000"/>
                </a:solidFill>
              </a:rPr>
              <a:t>Limiting factors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5013"/>
            <a:ext cx="91440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5) How does a population, community, ecosystem, biome, and biosphere differ?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	Population is a group of organisms of the same species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	Community is many groups of differing species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	Ecosystem is all the biotic and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abiotic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factors that interact within a community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	Biome contains many ecosystems and has a specific climate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	Biosphere contains all the biomes of the planet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6) What is the difference between a habitat and a niche?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7) What is a keystone species?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An organism that has an unusually high impact on its ecosystem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8) Give 4 examples of </a:t>
            </a:r>
            <a:r>
              <a:rPr lang="en-US" sz="2800" dirty="0" err="1" smtClean="0">
                <a:solidFill>
                  <a:prstClr val="black"/>
                </a:solidFill>
              </a:rPr>
              <a:t>abiotic</a:t>
            </a:r>
            <a:r>
              <a:rPr lang="en-US" sz="2800" dirty="0" smtClean="0">
                <a:solidFill>
                  <a:prstClr val="black"/>
                </a:solidFill>
              </a:rPr>
              <a:t> factors.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9) What determines a </a:t>
            </a:r>
            <a:r>
              <a:rPr lang="en-US" sz="2800" smtClean="0">
                <a:solidFill>
                  <a:prstClr val="black"/>
                </a:solidFill>
              </a:rPr>
              <a:t>biome’s </a:t>
            </a:r>
            <a:r>
              <a:rPr lang="en-US" sz="2800" smtClean="0">
                <a:solidFill>
                  <a:prstClr val="black"/>
                </a:solidFill>
              </a:rPr>
              <a:t>climate?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10</a:t>
            </a:r>
            <a:r>
              <a:rPr lang="en-US" sz="2800" dirty="0">
                <a:solidFill>
                  <a:prstClr val="black"/>
                </a:solidFill>
              </a:rPr>
              <a:t>) Place the levels of ecology in order from smallest to largest.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Ecosystem, Population, Biosphere, Community, Biome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rgbClr val="FF0000"/>
                </a:solidFill>
              </a:rPr>
              <a:t>Population, Community, Ecosystem, Biome, Biosphere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sz="3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800" smtClean="0"/>
              <a:t>How do you interact with the environment?</a:t>
            </a:r>
          </a:p>
        </p:txBody>
      </p:sp>
      <p:pic>
        <p:nvPicPr>
          <p:cNvPr id="8195" name="Picture 2" descr="http://upload.wikimedia.org/wikipedia/commons/thumb/9/94/Buzo.jpg/300px-Bu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066800"/>
            <a:ext cx="539273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dirty="0" smtClean="0"/>
              <a:t>What is Ecology?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/>
            <a:r>
              <a:rPr lang="en-US" sz="3400" b="1" u="sng" dirty="0" smtClean="0"/>
              <a:t>Defined</a:t>
            </a:r>
            <a:r>
              <a:rPr lang="en-US" sz="3400" dirty="0" smtClean="0"/>
              <a:t>: Study of how life interacts on Earth</a:t>
            </a:r>
          </a:p>
          <a:p>
            <a:pPr eaLnBrk="1" hangingPunct="1"/>
            <a:r>
              <a:rPr lang="en-US" sz="3400" b="1" u="sng" dirty="0" smtClean="0"/>
              <a:t>Point of this unit?</a:t>
            </a:r>
            <a:r>
              <a:rPr lang="en-US" sz="3400" dirty="0" smtClean="0"/>
              <a:t> Show the impact that life has on the environment… and vice versa</a:t>
            </a:r>
          </a:p>
        </p:txBody>
      </p:sp>
      <p:pic>
        <p:nvPicPr>
          <p:cNvPr id="9220" name="Picture 8" descr="http://www.exploringnature.org/graphics/ecology/header_ec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371600"/>
            <a:ext cx="739933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ding nemo - now w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goldiesroom.org/Multimedia/Bio_Images/22%20Ecology/02%20Ecological%20Organ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1"/>
            <a:ext cx="9025081" cy="6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814" y="180201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Levels of Ecology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589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0"/>
            <a:ext cx="91440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 smtClean="0"/>
              <a:t>Defined</a:t>
            </a:r>
            <a:r>
              <a:rPr lang="en-US" sz="2400" dirty="0" smtClean="0"/>
              <a:t>: Group of one species living in the same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Populations change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Births, Deaths, Immigration, Emigration, Limiting Factors</a:t>
            </a:r>
            <a:endParaRPr lang="en-US" sz="2000" dirty="0" smtClean="0"/>
          </a:p>
        </p:txBody>
      </p:sp>
      <p:pic>
        <p:nvPicPr>
          <p:cNvPr id="10243" name="Picture 11" descr="humanpopgrow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3914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7696200" y="2743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Click on information box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Populations</a:t>
            </a:r>
          </a:p>
        </p:txBody>
      </p:sp>
      <p:sp>
        <p:nvSpPr>
          <p:cNvPr id="7" name="Action Button: Information 6">
            <a:hlinkClick r:id="rId4" highlightClick="1"/>
          </p:cNvPr>
          <p:cNvSpPr/>
          <p:nvPr/>
        </p:nvSpPr>
        <p:spPr>
          <a:xfrm>
            <a:off x="7924800" y="1828800"/>
            <a:ext cx="838200" cy="8382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 wars - what is thy bid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 wars - what is thy bid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 wars - what is thy bid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1575</Words>
  <Application>Microsoft Office PowerPoint</Application>
  <PresentationFormat>On-screen Show (4:3)</PresentationFormat>
  <Paragraphs>365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Arial Black</vt:lpstr>
      <vt:lpstr>Calibri</vt:lpstr>
      <vt:lpstr>Impact</vt:lpstr>
      <vt:lpstr>Times New Roman</vt:lpstr>
      <vt:lpstr>Office Theme</vt:lpstr>
      <vt:lpstr>PowerPoint Presentation</vt:lpstr>
      <vt:lpstr>What is Ecology?</vt:lpstr>
      <vt:lpstr>How do you interact with the environment?</vt:lpstr>
      <vt:lpstr>How do you interact with the environment?</vt:lpstr>
      <vt:lpstr>How do you interact with the environment?</vt:lpstr>
      <vt:lpstr>How do you interact with the environment?</vt:lpstr>
      <vt:lpstr>What is Ecology?</vt:lpstr>
      <vt:lpstr>PowerPoint Presentation</vt:lpstr>
      <vt:lpstr>Populations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Patterns</vt:lpstr>
      <vt:lpstr>Population Patterns</vt:lpstr>
      <vt:lpstr>Population Patterns</vt:lpstr>
      <vt:lpstr>Population Patterns</vt:lpstr>
      <vt:lpstr>Population Patterns</vt:lpstr>
      <vt:lpstr>Population Patterns</vt:lpstr>
      <vt:lpstr>Population Patterns</vt:lpstr>
      <vt:lpstr>Population Patterns</vt:lpstr>
      <vt:lpstr>After Carrying Capacity?</vt:lpstr>
      <vt:lpstr>Communities</vt:lpstr>
      <vt:lpstr>Communities</vt:lpstr>
      <vt:lpstr>Communities</vt:lpstr>
      <vt:lpstr>Communities</vt:lpstr>
      <vt:lpstr>Communities</vt:lpstr>
      <vt:lpstr>Communities</vt:lpstr>
      <vt:lpstr>Communities</vt:lpstr>
      <vt:lpstr>Ecosystems</vt:lpstr>
      <vt:lpstr>Ecosystems</vt:lpstr>
      <vt:lpstr>Ecosystems</vt:lpstr>
      <vt:lpstr>Ecosystems</vt:lpstr>
      <vt:lpstr>Ecosystems</vt:lpstr>
      <vt:lpstr>PowerPoint Presentation</vt:lpstr>
      <vt:lpstr>Biomes</vt:lpstr>
      <vt:lpstr>Biomes</vt:lpstr>
      <vt:lpstr>Biomes</vt:lpstr>
      <vt:lpstr>Biomes</vt:lpstr>
      <vt:lpstr>Biomes</vt:lpstr>
      <vt:lpstr>Biomes</vt:lpstr>
      <vt:lpstr>Biomes</vt:lpstr>
      <vt:lpstr>Biomes</vt:lpstr>
      <vt:lpstr>Biomes</vt:lpstr>
      <vt:lpstr>The Biosphere</vt:lpstr>
      <vt:lpstr>The Biosphere</vt:lpstr>
      <vt:lpstr>The Biosphere</vt:lpstr>
      <vt:lpstr>The Biosphere</vt:lpstr>
      <vt:lpstr>Section Quiz</vt:lpstr>
      <vt:lpstr>PowerPoint Presentation</vt:lpstr>
      <vt:lpstr>PowerPoint Presentation</vt:lpstr>
      <vt:lpstr>PowerPoint Presentation</vt:lpstr>
    </vt:vector>
  </TitlesOfParts>
  <Company>BHUSD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Cassandra Chavez</dc:creator>
  <cp:lastModifiedBy>Nicolella, Leigh Ann</cp:lastModifiedBy>
  <cp:revision>9</cp:revision>
  <dcterms:created xsi:type="dcterms:W3CDTF">2016-01-28T01:46:49Z</dcterms:created>
  <dcterms:modified xsi:type="dcterms:W3CDTF">2016-09-06T14:09:21Z</dcterms:modified>
</cp:coreProperties>
</file>