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92" r:id="rId5"/>
    <p:sldId id="293" r:id="rId6"/>
    <p:sldId id="295" r:id="rId7"/>
    <p:sldId id="296" r:id="rId8"/>
    <p:sldId id="291" r:id="rId9"/>
    <p:sldId id="294" r:id="rId10"/>
    <p:sldId id="297" r:id="rId11"/>
    <p:sldId id="258" r:id="rId12"/>
    <p:sldId id="259" r:id="rId13"/>
    <p:sldId id="265" r:id="rId14"/>
    <p:sldId id="283" r:id="rId15"/>
    <p:sldId id="284" r:id="rId16"/>
    <p:sldId id="285" r:id="rId17"/>
    <p:sldId id="286" r:id="rId18"/>
    <p:sldId id="287" r:id="rId19"/>
    <p:sldId id="276" r:id="rId20"/>
    <p:sldId id="260" r:id="rId21"/>
    <p:sldId id="261" r:id="rId22"/>
    <p:sldId id="26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90" autoAdjust="0"/>
    <p:restoredTop sz="94580" autoAdjust="0"/>
  </p:normalViewPr>
  <p:slideViewPr>
    <p:cSldViewPr>
      <p:cViewPr varScale="1">
        <p:scale>
          <a:sx n="87" d="100"/>
          <a:sy n="87" d="100"/>
        </p:scale>
        <p:origin x="966" y="90"/>
      </p:cViewPr>
      <p:guideLst>
        <p:guide orient="horz" pos="2160"/>
        <p:guide pos="2880"/>
      </p:guideLst>
    </p:cSldViewPr>
  </p:slideViewPr>
  <p:outlineViewPr>
    <p:cViewPr>
      <p:scale>
        <a:sx n="33" d="100"/>
        <a:sy n="33" d="100"/>
      </p:scale>
      <p:origin x="0" y="116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77930F-0AC6-4602-BBCE-457DE92BFEED}" type="slidenum">
              <a:rPr lang="en-US"/>
              <a:pPr>
                <a:defRPr/>
              </a:pPr>
              <a:t>‹#›</a:t>
            </a:fld>
            <a:endParaRPr lang="en-US" dirty="0"/>
          </a:p>
        </p:txBody>
      </p:sp>
    </p:spTree>
    <p:extLst>
      <p:ext uri="{BB962C8B-B14F-4D97-AF65-F5344CB8AC3E}">
        <p14:creationId xmlns:p14="http://schemas.microsoft.com/office/powerpoint/2010/main" val="206320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9EAA7-D190-4CA5-B4A3-BFC8D9095526}" type="slidenum">
              <a:rPr lang="en-US"/>
              <a:pPr>
                <a:defRPr/>
              </a:pPr>
              <a:t>‹#›</a:t>
            </a:fld>
            <a:endParaRPr lang="en-US" dirty="0"/>
          </a:p>
        </p:txBody>
      </p:sp>
    </p:spTree>
    <p:extLst>
      <p:ext uri="{BB962C8B-B14F-4D97-AF65-F5344CB8AC3E}">
        <p14:creationId xmlns:p14="http://schemas.microsoft.com/office/powerpoint/2010/main" val="241150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CB003-7AEE-47F0-A9BF-F414AB605719}" type="slidenum">
              <a:rPr lang="en-US"/>
              <a:pPr>
                <a:defRPr/>
              </a:pPr>
              <a:t>‹#›</a:t>
            </a:fld>
            <a:endParaRPr lang="en-US" dirty="0"/>
          </a:p>
        </p:txBody>
      </p:sp>
    </p:spTree>
    <p:extLst>
      <p:ext uri="{BB962C8B-B14F-4D97-AF65-F5344CB8AC3E}">
        <p14:creationId xmlns:p14="http://schemas.microsoft.com/office/powerpoint/2010/main" val="57992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F8870-C14E-4706-9F89-2C051E6714D2}" type="slidenum">
              <a:rPr lang="en-US"/>
              <a:pPr>
                <a:defRPr/>
              </a:pPr>
              <a:t>‹#›</a:t>
            </a:fld>
            <a:endParaRPr lang="en-US" dirty="0"/>
          </a:p>
        </p:txBody>
      </p:sp>
    </p:spTree>
    <p:extLst>
      <p:ext uri="{BB962C8B-B14F-4D97-AF65-F5344CB8AC3E}">
        <p14:creationId xmlns:p14="http://schemas.microsoft.com/office/powerpoint/2010/main" val="108422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CA07DB-D32A-45C1-81FB-FED5F80F0976}" type="slidenum">
              <a:rPr lang="en-US"/>
              <a:pPr>
                <a:defRPr/>
              </a:pPr>
              <a:t>‹#›</a:t>
            </a:fld>
            <a:endParaRPr lang="en-US" dirty="0"/>
          </a:p>
        </p:txBody>
      </p:sp>
    </p:spTree>
    <p:extLst>
      <p:ext uri="{BB962C8B-B14F-4D97-AF65-F5344CB8AC3E}">
        <p14:creationId xmlns:p14="http://schemas.microsoft.com/office/powerpoint/2010/main" val="49039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63606-91B2-46E9-888F-71D2E94EB18D}" type="slidenum">
              <a:rPr lang="en-US"/>
              <a:pPr>
                <a:defRPr/>
              </a:pPr>
              <a:t>‹#›</a:t>
            </a:fld>
            <a:endParaRPr lang="en-US" dirty="0"/>
          </a:p>
        </p:txBody>
      </p:sp>
    </p:spTree>
    <p:extLst>
      <p:ext uri="{BB962C8B-B14F-4D97-AF65-F5344CB8AC3E}">
        <p14:creationId xmlns:p14="http://schemas.microsoft.com/office/powerpoint/2010/main" val="394730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FE607-B101-4F5B-8412-B13B130E0C7D}" type="slidenum">
              <a:rPr lang="en-US"/>
              <a:pPr>
                <a:defRPr/>
              </a:pPr>
              <a:t>‹#›</a:t>
            </a:fld>
            <a:endParaRPr lang="en-US" dirty="0"/>
          </a:p>
        </p:txBody>
      </p:sp>
    </p:spTree>
    <p:extLst>
      <p:ext uri="{BB962C8B-B14F-4D97-AF65-F5344CB8AC3E}">
        <p14:creationId xmlns:p14="http://schemas.microsoft.com/office/powerpoint/2010/main" val="214193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F0948E-7C12-41C7-9059-B9C17347FBC5}" type="slidenum">
              <a:rPr lang="en-US"/>
              <a:pPr>
                <a:defRPr/>
              </a:pPr>
              <a:t>‹#›</a:t>
            </a:fld>
            <a:endParaRPr lang="en-US" dirty="0"/>
          </a:p>
        </p:txBody>
      </p:sp>
    </p:spTree>
    <p:extLst>
      <p:ext uri="{BB962C8B-B14F-4D97-AF65-F5344CB8AC3E}">
        <p14:creationId xmlns:p14="http://schemas.microsoft.com/office/powerpoint/2010/main" val="151195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D7AB53-0482-44B4-9049-38E9A2FC40D3}" type="slidenum">
              <a:rPr lang="en-US"/>
              <a:pPr>
                <a:defRPr/>
              </a:pPr>
              <a:t>‹#›</a:t>
            </a:fld>
            <a:endParaRPr lang="en-US" dirty="0"/>
          </a:p>
        </p:txBody>
      </p:sp>
    </p:spTree>
    <p:extLst>
      <p:ext uri="{BB962C8B-B14F-4D97-AF65-F5344CB8AC3E}">
        <p14:creationId xmlns:p14="http://schemas.microsoft.com/office/powerpoint/2010/main" val="392927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922537-7BF0-43A3-B31C-01AA3206B3A2}" type="slidenum">
              <a:rPr lang="en-US"/>
              <a:pPr>
                <a:defRPr/>
              </a:pPr>
              <a:t>‹#›</a:t>
            </a:fld>
            <a:endParaRPr lang="en-US" dirty="0"/>
          </a:p>
        </p:txBody>
      </p:sp>
    </p:spTree>
    <p:extLst>
      <p:ext uri="{BB962C8B-B14F-4D97-AF65-F5344CB8AC3E}">
        <p14:creationId xmlns:p14="http://schemas.microsoft.com/office/powerpoint/2010/main" val="405415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41E608-C89A-47D3-8D8A-E2452AD5EDF9}" type="slidenum">
              <a:rPr lang="en-US"/>
              <a:pPr>
                <a:defRPr/>
              </a:pPr>
              <a:t>‹#›</a:t>
            </a:fld>
            <a:endParaRPr lang="en-US" dirty="0"/>
          </a:p>
        </p:txBody>
      </p:sp>
    </p:spTree>
    <p:extLst>
      <p:ext uri="{BB962C8B-B14F-4D97-AF65-F5344CB8AC3E}">
        <p14:creationId xmlns:p14="http://schemas.microsoft.com/office/powerpoint/2010/main" val="48447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0B5E5A-0145-479F-A0A8-BD820D95CE59}" type="slidenum">
              <a:rPr lang="en-US"/>
              <a:pPr>
                <a:defRPr/>
              </a:pPr>
              <a:t>‹#›</a:t>
            </a:fld>
            <a:endParaRPr lang="en-US" dirty="0"/>
          </a:p>
        </p:txBody>
      </p:sp>
    </p:spTree>
    <p:extLst>
      <p:ext uri="{BB962C8B-B14F-4D97-AF65-F5344CB8AC3E}">
        <p14:creationId xmlns:p14="http://schemas.microsoft.com/office/powerpoint/2010/main" val="201815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43DED-4DD2-46D9-831B-F6C7535A48A1}" type="slidenum">
              <a:rPr lang="en-US"/>
              <a:pPr>
                <a:defRPr/>
              </a:pPr>
              <a:t>‹#›</a:t>
            </a:fld>
            <a:endParaRPr lang="en-US" dirty="0"/>
          </a:p>
        </p:txBody>
      </p:sp>
    </p:spTree>
    <p:extLst>
      <p:ext uri="{BB962C8B-B14F-4D97-AF65-F5344CB8AC3E}">
        <p14:creationId xmlns:p14="http://schemas.microsoft.com/office/powerpoint/2010/main" val="199406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E8C5C4-9BD7-495E-922C-9B8687FE82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14.wmf"/><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4.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13.wmf"/><Relationship Id="rId5" Type="http://schemas.openxmlformats.org/officeDocument/2006/relationships/image" Target="../media/image16.png"/><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7.wmf"/><Relationship Id="rId7"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25.png"/><Relationship Id="rId5" Type="http://schemas.openxmlformats.org/officeDocument/2006/relationships/image" Target="../media/image14.wmf"/><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800" y="849868"/>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Ask a question/</a:t>
            </a:r>
          </a:p>
          <a:p>
            <a:pPr algn="ctr"/>
            <a:r>
              <a:rPr lang="en-US" b="1" dirty="0" smtClean="0"/>
              <a:t>Identify a problem</a:t>
            </a:r>
            <a:endParaRPr lang="en-US" b="1" dirty="0"/>
          </a:p>
        </p:txBody>
      </p:sp>
      <p:sp>
        <p:nvSpPr>
          <p:cNvPr id="6" name="Rectangle 5"/>
          <p:cNvSpPr/>
          <p:nvPr/>
        </p:nvSpPr>
        <p:spPr>
          <a:xfrm>
            <a:off x="5638800" y="1916668"/>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Construct a hypothesis</a:t>
            </a:r>
          </a:p>
        </p:txBody>
      </p:sp>
      <p:sp>
        <p:nvSpPr>
          <p:cNvPr id="7" name="Rectangle 6"/>
          <p:cNvSpPr/>
          <p:nvPr/>
        </p:nvSpPr>
        <p:spPr>
          <a:xfrm>
            <a:off x="5638800" y="2983468"/>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Perform an experiment</a:t>
            </a:r>
          </a:p>
        </p:txBody>
      </p:sp>
      <p:sp>
        <p:nvSpPr>
          <p:cNvPr id="8" name="Rectangle 7"/>
          <p:cNvSpPr/>
          <p:nvPr/>
        </p:nvSpPr>
        <p:spPr>
          <a:xfrm>
            <a:off x="5638800" y="4050268"/>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Analyze data</a:t>
            </a:r>
          </a:p>
        </p:txBody>
      </p:sp>
      <p:cxnSp>
        <p:nvCxnSpPr>
          <p:cNvPr id="9" name="Straight Connector 8"/>
          <p:cNvCxnSpPr/>
          <p:nvPr/>
        </p:nvCxnSpPr>
        <p:spPr>
          <a:xfrm>
            <a:off x="7162800" y="5840968"/>
            <a:ext cx="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62800" y="6169083"/>
            <a:ext cx="1752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15400" y="3352526"/>
            <a:ext cx="0" cy="28313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229600" y="3364468"/>
            <a:ext cx="685800" cy="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5802868"/>
            <a:ext cx="0" cy="381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029200" y="6169083"/>
            <a:ext cx="182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29200" y="2297668"/>
            <a:ext cx="0" cy="38867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200" y="2297668"/>
            <a:ext cx="682388" cy="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638800" y="5117068"/>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Create conclusion</a:t>
            </a:r>
          </a:p>
        </p:txBody>
      </p:sp>
      <p:sp>
        <p:nvSpPr>
          <p:cNvPr id="18" name="TextBox 17"/>
          <p:cNvSpPr txBox="1"/>
          <p:nvPr/>
        </p:nvSpPr>
        <p:spPr>
          <a:xfrm>
            <a:off x="7391400" y="6107668"/>
            <a:ext cx="1828800" cy="369332"/>
          </a:xfrm>
          <a:prstGeom prst="rect">
            <a:avLst/>
          </a:prstGeom>
          <a:noFill/>
        </p:spPr>
        <p:txBody>
          <a:bodyPr wrap="square" rtlCol="0">
            <a:spAutoFit/>
          </a:bodyPr>
          <a:lstStyle/>
          <a:p>
            <a:r>
              <a:rPr lang="en-US" b="1" dirty="0" smtClean="0"/>
              <a:t>supported</a:t>
            </a:r>
            <a:endParaRPr lang="en-US" b="1" dirty="0"/>
          </a:p>
        </p:txBody>
      </p:sp>
      <p:sp>
        <p:nvSpPr>
          <p:cNvPr id="19" name="TextBox 18"/>
          <p:cNvSpPr txBox="1"/>
          <p:nvPr/>
        </p:nvSpPr>
        <p:spPr>
          <a:xfrm>
            <a:off x="5105400" y="6107668"/>
            <a:ext cx="1828800" cy="369332"/>
          </a:xfrm>
          <a:prstGeom prst="rect">
            <a:avLst/>
          </a:prstGeom>
          <a:noFill/>
        </p:spPr>
        <p:txBody>
          <a:bodyPr wrap="square" rtlCol="0">
            <a:spAutoFit/>
          </a:bodyPr>
          <a:lstStyle/>
          <a:p>
            <a:r>
              <a:rPr lang="en-US" b="1" dirty="0" smtClean="0"/>
              <a:t>unsupported</a:t>
            </a:r>
            <a:endParaRPr lang="en-US" b="1" dirty="0"/>
          </a:p>
        </p:txBody>
      </p:sp>
      <p:cxnSp>
        <p:nvCxnSpPr>
          <p:cNvPr id="20" name="Straight Connector 19"/>
          <p:cNvCxnSpPr/>
          <p:nvPr/>
        </p:nvCxnSpPr>
        <p:spPr>
          <a:xfrm>
            <a:off x="6934200" y="1535668"/>
            <a:ext cx="0" cy="53340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34200" y="2526268"/>
            <a:ext cx="0" cy="53340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34200" y="3593068"/>
            <a:ext cx="0" cy="53340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34200" y="4659868"/>
            <a:ext cx="0" cy="53340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1" name="WordArt 13" descr="Narrow vertical"/>
          <p:cNvSpPr>
            <a:spLocks noChangeArrowheads="1" noChangeShapeType="1" noTextEdit="1"/>
          </p:cNvSpPr>
          <p:nvPr/>
        </p:nvSpPr>
        <p:spPr bwMode="auto">
          <a:xfrm>
            <a:off x="152400" y="1686362"/>
            <a:ext cx="4724400" cy="3571438"/>
          </a:xfrm>
          <a:prstGeom prst="rect">
            <a:avLst/>
          </a:prstGeom>
        </p:spPr>
        <p:txBody>
          <a:bodyPr wrap="none" fromWordArt="1">
            <a:prstTxWarp prst="textCurveUp">
              <a:avLst>
                <a:gd name="adj" fmla="val 0"/>
              </a:avLst>
            </a:prstTxWarp>
          </a:bodyPr>
          <a:lstStyle/>
          <a:p>
            <a:pPr algn="ctr"/>
            <a:r>
              <a:rPr lang="en-US"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Science &amp; the</a:t>
            </a:r>
            <a:endPar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a:p>
            <a:pPr algn="ctr"/>
            <a:r>
              <a:rPr lang="en-US"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Scientific Method</a:t>
            </a:r>
            <a:endPar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additive="base">
                                        <p:cTn id="7" dur="5000" fill="hold"/>
                                        <p:tgtEl>
                                          <p:spTgt spid="2061"/>
                                        </p:tgtEl>
                                        <p:attrNameLst>
                                          <p:attrName>ppt_x</p:attrName>
                                        </p:attrNameLst>
                                      </p:cBhvr>
                                      <p:tavLst>
                                        <p:tav tm="0">
                                          <p:val>
                                            <p:strVal val="#ppt_x"/>
                                          </p:val>
                                        </p:tav>
                                        <p:tav tm="100000">
                                          <p:val>
                                            <p:strVal val="#ppt_x"/>
                                          </p:val>
                                        </p:tav>
                                      </p:tavLst>
                                    </p:anim>
                                    <p:anim calcmode="lin" valueType="num">
                                      <p:cBhvr additive="base">
                                        <p:cTn id="8" dur="5000" fill="hold"/>
                                        <p:tgtEl>
                                          <p:spTgt spid="20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th park - take our seat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smtClean="0"/>
              <a:t>Science</a:t>
            </a:r>
            <a:r>
              <a:rPr lang="en-US" sz="2600" dirty="0" smtClean="0"/>
              <a:t>: Process that produces information about natural world</a:t>
            </a:r>
          </a:p>
          <a:p>
            <a:pPr eaLnBrk="1" hangingPunct="1"/>
            <a:r>
              <a:rPr lang="en-US" sz="2600" dirty="0" smtClean="0"/>
              <a:t>Objective</a:t>
            </a:r>
          </a:p>
          <a:p>
            <a:pPr eaLnBrk="1" hangingPunct="1"/>
            <a:r>
              <a:rPr lang="en-US" sz="2600" dirty="0" smtClean="0"/>
              <a:t>Repeatable</a:t>
            </a:r>
          </a:p>
          <a:p>
            <a:pPr eaLnBrk="1" hangingPunct="1"/>
            <a:r>
              <a:rPr lang="en-US" sz="2600" dirty="0" smtClean="0"/>
              <a:t>Tools and skills:</a:t>
            </a:r>
          </a:p>
          <a:p>
            <a:pPr lvl="1" eaLnBrk="1" hangingPunct="1"/>
            <a:r>
              <a:rPr lang="en-US" sz="2600" dirty="0"/>
              <a:t>Observation</a:t>
            </a:r>
          </a:p>
          <a:p>
            <a:pPr lvl="1" eaLnBrk="1" hangingPunct="1"/>
            <a:r>
              <a:rPr lang="en-US" sz="2600" dirty="0"/>
              <a:t>Experimentation</a:t>
            </a:r>
          </a:p>
          <a:p>
            <a:pPr eaLnBrk="1" hangingPunct="1"/>
            <a:r>
              <a:rPr lang="en-US" sz="2600" dirty="0" smtClean="0"/>
              <a:t>Data </a:t>
            </a:r>
            <a:r>
              <a:rPr lang="en-US" sz="2600" dirty="0"/>
              <a:t>gathered by the “scientific method</a:t>
            </a:r>
            <a:r>
              <a:rPr lang="en-US" sz="2600" dirty="0" smtClean="0"/>
              <a:t>”</a:t>
            </a:r>
            <a:endParaRPr lang="en-US" sz="2600" dirty="0"/>
          </a:p>
        </p:txBody>
      </p:sp>
      <p:pic>
        <p:nvPicPr>
          <p:cNvPr id="71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79578"/>
            <a:ext cx="5409063" cy="459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33800" y="5105400"/>
            <a:ext cx="1314734"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2438400"/>
            <a:ext cx="1314734"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5105400"/>
            <a:ext cx="1314734"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77000" y="2438400"/>
            <a:ext cx="1314734"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48600" y="2362200"/>
            <a:ext cx="1371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77000" y="5105400"/>
            <a:ext cx="1314734"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48600" y="5105400"/>
            <a:ext cx="1314734"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92137" y="1563469"/>
            <a:ext cx="5180463" cy="646331"/>
          </a:xfrm>
          <a:prstGeom prst="rect">
            <a:avLst/>
          </a:prstGeom>
          <a:noFill/>
        </p:spPr>
        <p:txBody>
          <a:bodyPr wrap="square" rtlCol="0">
            <a:spAutoFit/>
          </a:bodyPr>
          <a:lstStyle/>
          <a:p>
            <a:r>
              <a:rPr lang="en-US" b="1" dirty="0" smtClean="0">
                <a:solidFill>
                  <a:srgbClr val="FF0000"/>
                </a:solidFill>
              </a:rPr>
              <a:t>1928: Frederick Griffith’s experiment taught us bacteria can transfer genetic information</a:t>
            </a:r>
            <a:endParaRPr lang="en-US" b="1" dirty="0">
              <a:solidFill>
                <a:srgbClr val="FF0000"/>
              </a:solidFill>
            </a:endParaRPr>
          </a:p>
        </p:txBody>
      </p:sp>
    </p:spTree>
    <p:custDataLst>
      <p:tags r:id="rId1"/>
    </p:custDataLst>
    <p:extLst>
      <p:ext uri="{BB962C8B-B14F-4D97-AF65-F5344CB8AC3E}">
        <p14:creationId xmlns:p14="http://schemas.microsoft.com/office/powerpoint/2010/main" val="271082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 fill="hold"/>
                                        <p:tgtEl>
                                          <p:spTgt spid="16"/>
                                        </p:tgtEl>
                                        <p:attrNameLst>
                                          <p:attrName>ppt_x</p:attrName>
                                        </p:attrNameLst>
                                      </p:cBhvr>
                                      <p:tavLst>
                                        <p:tav tm="0">
                                          <p:val>
                                            <p:strVal val="#ppt_x"/>
                                          </p:val>
                                        </p:tav>
                                        <p:tav tm="100000">
                                          <p:val>
                                            <p:strVal val="#ppt_x"/>
                                          </p:val>
                                        </p:tav>
                                      </p:tavLst>
                                    </p:anim>
                                    <p:anim calcmode="lin" valueType="num">
                                      <p:cBhvr additive="base">
                                        <p:cTn id="8" dur="2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1" fill="hold" grpId="0" nodeType="clickEffect">
                                  <p:stCondLst>
                                    <p:cond delay="0"/>
                                  </p:stCondLst>
                                  <p:childTnLst>
                                    <p:animEffect transition="out" filter="wipe(up)">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grpId="0" nodeType="clickEffect">
                                  <p:stCondLst>
                                    <p:cond delay="0"/>
                                  </p:stCondLst>
                                  <p:childTnLst>
                                    <p:animEffect transition="out" filter="wipe(up)">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1" fill="hold" grpId="0" nodeType="clickEffect">
                                  <p:stCondLst>
                                    <p:cond delay="0"/>
                                  </p:stCondLst>
                                  <p:childTnLst>
                                    <p:animEffect transition="out" filter="wipe(up)">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1" fill="hold" grpId="0" nodeType="clickEffect">
                                  <p:stCondLst>
                                    <p:cond delay="0"/>
                                  </p:stCondLst>
                                  <p:childTnLst>
                                    <p:animEffect transition="out" filter="wipe(up)">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1" fill="hold" grpId="0" nodeType="clickEffect">
                                  <p:stCondLst>
                                    <p:cond delay="0"/>
                                  </p:stCondLst>
                                  <p:childTnLst>
                                    <p:animEffect transition="out" filter="wipe(up)">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1" fill="hold" grpId="0" nodeType="clickEffect">
                                  <p:stCondLst>
                                    <p:cond delay="0"/>
                                  </p:stCondLst>
                                  <p:childTnLst>
                                    <p:animEffect transition="out" filter="wipe(up)">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076">
                                            <p:txEl>
                                              <p:pRg st="6" end="6"/>
                                            </p:txEl>
                                          </p:spTgt>
                                        </p:tgtEl>
                                        <p:attrNameLst>
                                          <p:attrName>style.visibility</p:attrName>
                                        </p:attrNameLst>
                                      </p:cBhvr>
                                      <p:to>
                                        <p:strVal val="visible"/>
                                      </p:to>
                                    </p:set>
                                    <p:anim calcmode="lin" valueType="num">
                                      <p:cBhvr additive="base">
                                        <p:cTn id="48"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Rectangle 6"/>
          <p:cNvSpPr>
            <a:spLocks noGrp="1" noChangeArrowheads="1"/>
          </p:cNvSpPr>
          <p:nvPr>
            <p:ph type="body" sz="half" idx="2"/>
          </p:nvPr>
        </p:nvSpPr>
        <p:spPr>
          <a:xfrm>
            <a:off x="4572000" y="1447800"/>
            <a:ext cx="4572000" cy="5410200"/>
          </a:xfrm>
        </p:spPr>
        <p:txBody>
          <a:bodyPr/>
          <a:lstStyle/>
          <a:p>
            <a:pPr eaLnBrk="1" hangingPunct="1"/>
            <a:r>
              <a:rPr lang="en-US" sz="2800" b="1" u="sng" dirty="0" smtClean="0"/>
              <a:t>Defined</a:t>
            </a:r>
            <a:r>
              <a:rPr lang="en-US" sz="2800" dirty="0" smtClean="0"/>
              <a:t>: Series of steps to collect information or solve problems</a:t>
            </a:r>
          </a:p>
          <a:p>
            <a:pPr marL="914400" lvl="1" indent="-514350" eaLnBrk="1" hangingPunct="1">
              <a:buFontTx/>
              <a:buAutoNum type="arabicParenR"/>
            </a:pPr>
            <a:r>
              <a:rPr lang="en-US" sz="2600" dirty="0" smtClean="0"/>
              <a:t>Problem/Observation</a:t>
            </a:r>
          </a:p>
          <a:p>
            <a:pPr marL="914400" lvl="1" indent="-514350" eaLnBrk="1" hangingPunct="1">
              <a:buFontTx/>
              <a:buAutoNum type="arabicParenR"/>
            </a:pPr>
            <a:r>
              <a:rPr lang="en-US" sz="2600" dirty="0" smtClean="0"/>
              <a:t>Hypothesis</a:t>
            </a:r>
            <a:endParaRPr lang="en-US" sz="2600" dirty="0"/>
          </a:p>
          <a:p>
            <a:pPr marL="914400" lvl="1" indent="-514350" eaLnBrk="1" hangingPunct="1">
              <a:buFontTx/>
              <a:buAutoNum type="arabicParenR"/>
            </a:pPr>
            <a:r>
              <a:rPr lang="en-US" sz="2600" dirty="0" smtClean="0"/>
              <a:t>Experimentation</a:t>
            </a:r>
            <a:endParaRPr lang="en-US" sz="2600" dirty="0"/>
          </a:p>
          <a:p>
            <a:pPr marL="914400" lvl="1" indent="-514350" eaLnBrk="1" hangingPunct="1">
              <a:buFontTx/>
              <a:buAutoNum type="arabicParenR"/>
            </a:pPr>
            <a:r>
              <a:rPr lang="en-US" sz="2600" dirty="0" smtClean="0"/>
              <a:t>Data Analysis</a:t>
            </a:r>
          </a:p>
          <a:p>
            <a:pPr marL="914400" lvl="1" indent="-514350" eaLnBrk="1" hangingPunct="1">
              <a:buFontTx/>
              <a:buAutoNum type="arabicParenR"/>
            </a:pPr>
            <a:r>
              <a:rPr lang="en-US" sz="2600" dirty="0" smtClean="0"/>
              <a:t>Conclusion</a:t>
            </a:r>
            <a:endParaRPr lang="en-US" sz="2600" dirty="0"/>
          </a:p>
          <a:p>
            <a:pPr marL="914400" lvl="1" indent="-514350" eaLnBrk="1" hangingPunct="1">
              <a:buFontTx/>
              <a:buAutoNum type="arabicParenR"/>
            </a:pPr>
            <a:r>
              <a:rPr lang="en-US" sz="2600" dirty="0" smtClean="0"/>
              <a:t>Repeat</a:t>
            </a:r>
          </a:p>
        </p:txBody>
      </p:sp>
      <p:sp>
        <p:nvSpPr>
          <p:cNvPr id="5124" name="Rectangle 4"/>
          <p:cNvSpPr>
            <a:spLocks noGrp="1" noChangeArrowheads="1"/>
          </p:cNvSpPr>
          <p:nvPr>
            <p:ph type="title"/>
          </p:nvPr>
        </p:nvSpPr>
        <p:spPr>
          <a:xfrm>
            <a:off x="0" y="0"/>
            <a:ext cx="9144000" cy="914400"/>
          </a:xfrm>
        </p:spPr>
        <p:txBody>
          <a:bodyPr/>
          <a:lstStyle/>
          <a:p>
            <a:pPr eaLnBrk="1" hangingPunct="1"/>
            <a:r>
              <a:rPr lang="en-US" sz="6000" b="1" dirty="0" smtClean="0">
                <a:solidFill>
                  <a:srgbClr val="0000FF"/>
                </a:solidFill>
              </a:rPr>
              <a:t>Scientific Method</a:t>
            </a:r>
          </a:p>
        </p:txBody>
      </p:sp>
      <p:sp>
        <p:nvSpPr>
          <p:cNvPr id="2" name="Rectangle 1"/>
          <p:cNvSpPr/>
          <p:nvPr/>
        </p:nvSpPr>
        <p:spPr>
          <a:xfrm>
            <a:off x="1066800" y="1219200"/>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Ask a question/</a:t>
            </a:r>
          </a:p>
          <a:p>
            <a:pPr algn="ctr"/>
            <a:r>
              <a:rPr lang="en-US" b="1" dirty="0" smtClean="0"/>
              <a:t>Identify a problem</a:t>
            </a:r>
            <a:endParaRPr lang="en-US" b="1" dirty="0"/>
          </a:p>
        </p:txBody>
      </p:sp>
      <p:sp>
        <p:nvSpPr>
          <p:cNvPr id="6" name="Rectangle 5"/>
          <p:cNvSpPr/>
          <p:nvPr/>
        </p:nvSpPr>
        <p:spPr>
          <a:xfrm>
            <a:off x="1066800" y="2286000"/>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Construct a hypothesis</a:t>
            </a:r>
          </a:p>
        </p:txBody>
      </p:sp>
      <p:sp>
        <p:nvSpPr>
          <p:cNvPr id="7" name="Rectangle 6"/>
          <p:cNvSpPr/>
          <p:nvPr/>
        </p:nvSpPr>
        <p:spPr>
          <a:xfrm>
            <a:off x="1066800" y="3352800"/>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Perform an experiment</a:t>
            </a:r>
          </a:p>
        </p:txBody>
      </p:sp>
      <p:sp>
        <p:nvSpPr>
          <p:cNvPr id="8" name="Rectangle 7"/>
          <p:cNvSpPr/>
          <p:nvPr/>
        </p:nvSpPr>
        <p:spPr>
          <a:xfrm>
            <a:off x="1066800" y="4419600"/>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Analyze data</a:t>
            </a:r>
          </a:p>
        </p:txBody>
      </p:sp>
      <p:cxnSp>
        <p:nvCxnSpPr>
          <p:cNvPr id="17" name="Straight Connector 16"/>
          <p:cNvCxnSpPr/>
          <p:nvPr/>
        </p:nvCxnSpPr>
        <p:spPr>
          <a:xfrm>
            <a:off x="2590800" y="6210300"/>
            <a:ext cx="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590800" y="6538415"/>
            <a:ext cx="1752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43400" y="3721858"/>
            <a:ext cx="0" cy="28313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7600" y="3733800"/>
            <a:ext cx="685800" cy="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86000" y="6172200"/>
            <a:ext cx="0" cy="381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57200" y="6538415"/>
            <a:ext cx="182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 y="2667000"/>
            <a:ext cx="0" cy="38867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2667000"/>
            <a:ext cx="682388" cy="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066800" y="5486400"/>
            <a:ext cx="2667000" cy="7381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Create conclusion</a:t>
            </a:r>
          </a:p>
        </p:txBody>
      </p:sp>
      <p:sp>
        <p:nvSpPr>
          <p:cNvPr id="53" name="TextBox 52"/>
          <p:cNvSpPr txBox="1"/>
          <p:nvPr/>
        </p:nvSpPr>
        <p:spPr>
          <a:xfrm>
            <a:off x="2819400" y="6477000"/>
            <a:ext cx="1828800" cy="369332"/>
          </a:xfrm>
          <a:prstGeom prst="rect">
            <a:avLst/>
          </a:prstGeom>
          <a:noFill/>
        </p:spPr>
        <p:txBody>
          <a:bodyPr wrap="square" rtlCol="0">
            <a:spAutoFit/>
          </a:bodyPr>
          <a:lstStyle/>
          <a:p>
            <a:r>
              <a:rPr lang="en-US" b="1" dirty="0" smtClean="0"/>
              <a:t>supported</a:t>
            </a:r>
            <a:endParaRPr lang="en-US" b="1" dirty="0"/>
          </a:p>
        </p:txBody>
      </p:sp>
      <p:sp>
        <p:nvSpPr>
          <p:cNvPr id="57" name="TextBox 56"/>
          <p:cNvSpPr txBox="1"/>
          <p:nvPr/>
        </p:nvSpPr>
        <p:spPr>
          <a:xfrm>
            <a:off x="533400" y="6477000"/>
            <a:ext cx="1828800" cy="369332"/>
          </a:xfrm>
          <a:prstGeom prst="rect">
            <a:avLst/>
          </a:prstGeom>
          <a:noFill/>
        </p:spPr>
        <p:txBody>
          <a:bodyPr wrap="square" rtlCol="0">
            <a:spAutoFit/>
          </a:bodyPr>
          <a:lstStyle/>
          <a:p>
            <a:r>
              <a:rPr lang="en-US" b="1" dirty="0" smtClean="0"/>
              <a:t>unsupported</a:t>
            </a:r>
            <a:endParaRPr lang="en-US" b="1" dirty="0"/>
          </a:p>
        </p:txBody>
      </p:sp>
      <p:cxnSp>
        <p:nvCxnSpPr>
          <p:cNvPr id="22" name="Straight Connector 21"/>
          <p:cNvCxnSpPr/>
          <p:nvPr/>
        </p:nvCxnSpPr>
        <p:spPr>
          <a:xfrm>
            <a:off x="2362200" y="1905000"/>
            <a:ext cx="0" cy="53340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62200" y="2895600"/>
            <a:ext cx="0" cy="53340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62200" y="3962400"/>
            <a:ext cx="0" cy="53340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62200" y="5029200"/>
            <a:ext cx="0" cy="533400"/>
          </a:xfrm>
          <a:prstGeom prst="line">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edge">
                                      <p:cBhvr>
                                        <p:cTn id="7" dur="500"/>
                                        <p:tgtEl>
                                          <p:spTgt spid="6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150">
                                            <p:txEl>
                                              <p:pRg st="1" end="1"/>
                                            </p:txEl>
                                          </p:spTgt>
                                        </p:tgtEl>
                                        <p:attrNameLst>
                                          <p:attrName>style.visibility</p:attrName>
                                        </p:attrNameLst>
                                      </p:cBhvr>
                                      <p:to>
                                        <p:strVal val="visible"/>
                                      </p:to>
                                    </p:set>
                                    <p:animEffect transition="in" filter="wedge">
                                      <p:cBhvr>
                                        <p:cTn id="12" dur="500"/>
                                        <p:tgtEl>
                                          <p:spTgt spid="6150">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6150">
                                            <p:txEl>
                                              <p:pRg st="2" end="2"/>
                                            </p:txEl>
                                          </p:spTgt>
                                        </p:tgtEl>
                                        <p:attrNameLst>
                                          <p:attrName>style.visibility</p:attrName>
                                        </p:attrNameLst>
                                      </p:cBhvr>
                                      <p:to>
                                        <p:strVal val="visible"/>
                                      </p:to>
                                    </p:set>
                                    <p:animEffect transition="in" filter="wedge">
                                      <p:cBhvr>
                                        <p:cTn id="21" dur="500"/>
                                        <p:tgtEl>
                                          <p:spTgt spid="6150">
                                            <p:txEl>
                                              <p:pRg st="2" end="2"/>
                                            </p:txEl>
                                          </p:spTgt>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6150">
                                            <p:txEl>
                                              <p:pRg st="3" end="3"/>
                                            </p:txEl>
                                          </p:spTgt>
                                        </p:tgtEl>
                                        <p:attrNameLst>
                                          <p:attrName>style.visibility</p:attrName>
                                        </p:attrNameLst>
                                      </p:cBhvr>
                                      <p:to>
                                        <p:strVal val="visible"/>
                                      </p:to>
                                    </p:set>
                                    <p:animEffect transition="in" filter="wedge">
                                      <p:cBhvr>
                                        <p:cTn id="34" dur="500"/>
                                        <p:tgtEl>
                                          <p:spTgt spid="6150">
                                            <p:txEl>
                                              <p:pRg st="3" end="3"/>
                                            </p:txEl>
                                          </p:spTgt>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6150">
                                            <p:txEl>
                                              <p:pRg st="4" end="4"/>
                                            </p:txEl>
                                          </p:spTgt>
                                        </p:tgtEl>
                                        <p:attrNameLst>
                                          <p:attrName>style.visibility</p:attrName>
                                        </p:attrNameLst>
                                      </p:cBhvr>
                                      <p:to>
                                        <p:strVal val="visible"/>
                                      </p:to>
                                    </p:set>
                                    <p:animEffect transition="in" filter="wedge">
                                      <p:cBhvr>
                                        <p:cTn id="47" dur="500"/>
                                        <p:tgtEl>
                                          <p:spTgt spid="6150">
                                            <p:txEl>
                                              <p:pRg st="4" end="4"/>
                                            </p:txEl>
                                          </p:spTgt>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6150">
                                            <p:txEl>
                                              <p:pRg st="5" end="5"/>
                                            </p:txEl>
                                          </p:spTgt>
                                        </p:tgtEl>
                                        <p:attrNameLst>
                                          <p:attrName>style.visibility</p:attrName>
                                        </p:attrNameLst>
                                      </p:cBhvr>
                                      <p:to>
                                        <p:strVal val="visible"/>
                                      </p:to>
                                    </p:set>
                                    <p:animEffect transition="in" filter="wedge">
                                      <p:cBhvr>
                                        <p:cTn id="60" dur="500"/>
                                        <p:tgtEl>
                                          <p:spTgt spid="6150">
                                            <p:txEl>
                                              <p:pRg st="5" end="5"/>
                                            </p:txEl>
                                          </p:spTgt>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up)">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childTnLst>
                                </p:cTn>
                              </p:par>
                            </p:childTnLst>
                          </p:cTn>
                        </p:par>
                        <p:par>
                          <p:cTn id="80" fill="hold">
                            <p:stCondLst>
                              <p:cond delay="1000"/>
                            </p:stCondLst>
                            <p:childTnLst>
                              <p:par>
                                <p:cTn id="81" presetID="22" presetClass="entr" presetSubtype="4"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par>
                          <p:cTn id="84" fill="hold">
                            <p:stCondLst>
                              <p:cond delay="1500"/>
                            </p:stCondLst>
                            <p:childTnLst>
                              <p:par>
                                <p:cTn id="85" presetID="22" presetClass="entr" presetSubtype="2"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right)">
                                      <p:cBhvr>
                                        <p:cTn id="87" dur="500"/>
                                        <p:tgtEl>
                                          <p:spTgt spid="26"/>
                                        </p:tgtEl>
                                      </p:cBhvr>
                                    </p:animEffect>
                                  </p:childTnLst>
                                </p:cTn>
                              </p:par>
                            </p:childTnLst>
                          </p:cTn>
                        </p:par>
                        <p:par>
                          <p:cTn id="88" fill="hold">
                            <p:stCondLst>
                              <p:cond delay="2000"/>
                            </p:stCondLst>
                            <p:childTnLst>
                              <p:par>
                                <p:cTn id="89" presetID="20" presetClass="entr" presetSubtype="0" fill="hold" grpId="0" nodeType="afterEffect">
                                  <p:stCondLst>
                                    <p:cond delay="0"/>
                                  </p:stCondLst>
                                  <p:childTnLst>
                                    <p:set>
                                      <p:cBhvr>
                                        <p:cTn id="90" dur="1" fill="hold">
                                          <p:stCondLst>
                                            <p:cond delay="0"/>
                                          </p:stCondLst>
                                        </p:cTn>
                                        <p:tgtEl>
                                          <p:spTgt spid="6150">
                                            <p:txEl>
                                              <p:pRg st="6" end="6"/>
                                            </p:txEl>
                                          </p:spTgt>
                                        </p:tgtEl>
                                        <p:attrNameLst>
                                          <p:attrName>style.visibility</p:attrName>
                                        </p:attrNameLst>
                                      </p:cBhvr>
                                      <p:to>
                                        <p:strVal val="visible"/>
                                      </p:to>
                                    </p:set>
                                    <p:animEffect transition="in" filter="wedge">
                                      <p:cBhvr>
                                        <p:cTn id="91" dur="500"/>
                                        <p:tgtEl>
                                          <p:spTgt spid="6150">
                                            <p:txEl>
                                              <p:pRg st="6" end="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up)">
                                      <p:cBhvr>
                                        <p:cTn id="96" dur="500"/>
                                        <p:tgtEl>
                                          <p:spTgt spid="35"/>
                                        </p:tgtEl>
                                      </p:cBhvr>
                                    </p:animEffect>
                                  </p:childTnLst>
                                </p:cTn>
                              </p:par>
                            </p:childTnLst>
                          </p:cTn>
                        </p:par>
                        <p:par>
                          <p:cTn id="97" fill="hold">
                            <p:stCondLst>
                              <p:cond delay="500"/>
                            </p:stCondLst>
                            <p:childTnLst>
                              <p:par>
                                <p:cTn id="98" presetID="22" presetClass="entr" presetSubtype="2" fill="hold"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wipe(right)">
                                      <p:cBhvr>
                                        <p:cTn id="100" dur="500"/>
                                        <p:tgtEl>
                                          <p:spTgt spid="36"/>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par>
                          <p:cTn id="103" fill="hold">
                            <p:stCondLst>
                              <p:cond delay="1000"/>
                            </p:stCondLst>
                            <p:childTnLst>
                              <p:par>
                                <p:cTn id="104" presetID="22" presetClass="entr" presetSubtype="4"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down)">
                                      <p:cBhvr>
                                        <p:cTn id="106" dur="500"/>
                                        <p:tgtEl>
                                          <p:spTgt spid="37"/>
                                        </p:tgtEl>
                                      </p:cBhvr>
                                    </p:animEffect>
                                  </p:childTnLst>
                                </p:cTn>
                              </p:par>
                            </p:childTnLst>
                          </p:cTn>
                        </p:par>
                        <p:par>
                          <p:cTn id="107" fill="hold">
                            <p:stCondLst>
                              <p:cond delay="1500"/>
                            </p:stCondLst>
                            <p:childTnLst>
                              <p:par>
                                <p:cTn id="108" presetID="22" presetClass="entr" presetSubtype="8"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uiExpand="1" build="p" autoUpdateAnimBg="0"/>
      <p:bldP spid="2" grpId="0" animBg="1"/>
      <p:bldP spid="6" grpId="0" animBg="1"/>
      <p:bldP spid="7" grpId="0" animBg="1"/>
      <p:bldP spid="8" grpId="0" animBg="1"/>
      <p:bldP spid="48" grpId="0" animBg="1"/>
      <p:bldP spid="53"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0" y="0"/>
            <a:ext cx="9144000" cy="762000"/>
          </a:xfrm>
        </p:spPr>
        <p:txBody>
          <a:bodyPr/>
          <a:lstStyle/>
          <a:p>
            <a:pPr eaLnBrk="1" hangingPunct="1"/>
            <a:r>
              <a:rPr lang="en-US" sz="5000" b="1" dirty="0" smtClean="0">
                <a:solidFill>
                  <a:srgbClr val="0000FF"/>
                </a:solidFill>
              </a:rPr>
              <a:t>Observation and Hypothesis</a:t>
            </a:r>
          </a:p>
        </p:txBody>
      </p:sp>
      <p:sp>
        <p:nvSpPr>
          <p:cNvPr id="8197" name="Rectangle 5"/>
          <p:cNvSpPr>
            <a:spLocks noGrp="1" noChangeArrowheads="1"/>
          </p:cNvSpPr>
          <p:nvPr>
            <p:ph type="body" sz="half" idx="1"/>
          </p:nvPr>
        </p:nvSpPr>
        <p:spPr>
          <a:xfrm>
            <a:off x="0" y="4697642"/>
            <a:ext cx="4267200" cy="2160358"/>
          </a:xfrm>
        </p:spPr>
        <p:txBody>
          <a:bodyPr/>
          <a:lstStyle/>
          <a:p>
            <a:pPr eaLnBrk="1" hangingPunct="1"/>
            <a:r>
              <a:rPr lang="en-US" sz="2400" dirty="0" smtClean="0"/>
              <a:t>1</a:t>
            </a:r>
            <a:r>
              <a:rPr lang="en-US" sz="2400" baseline="30000" dirty="0" smtClean="0"/>
              <a:t>st</a:t>
            </a:r>
            <a:r>
              <a:rPr lang="en-US" sz="2400" dirty="0" smtClean="0"/>
              <a:t> step: Problem/Observation</a:t>
            </a:r>
          </a:p>
          <a:p>
            <a:pPr lvl="1" eaLnBrk="1" hangingPunct="1"/>
            <a:r>
              <a:rPr lang="en-US" sz="2400" u="sng" dirty="0" smtClean="0"/>
              <a:t>Example</a:t>
            </a:r>
            <a:r>
              <a:rPr lang="en-US" sz="2400" dirty="0" smtClean="0"/>
              <a:t>: I seem to sleep better when I play relaxing music.</a:t>
            </a:r>
          </a:p>
        </p:txBody>
      </p:sp>
      <p:pic>
        <p:nvPicPr>
          <p:cNvPr id="5" name="Picture 8" descr="C:\Documents and Settings\kkobe\Local Settings\Temporary Internet Files\Content.IE5\PTD2E89D\MC9004405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37008"/>
            <a:ext cx="5354171" cy="37832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bwMode="auto">
          <a:xfrm>
            <a:off x="4572000" y="4696505"/>
            <a:ext cx="4572000" cy="216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dirty="0" smtClean="0"/>
              <a:t>2</a:t>
            </a:r>
            <a:r>
              <a:rPr lang="en-US" sz="2400" baseline="30000" dirty="0" smtClean="0"/>
              <a:t>nd</a:t>
            </a:r>
            <a:r>
              <a:rPr lang="en-US" sz="2400" dirty="0" smtClean="0"/>
              <a:t> step: Create hypothesis</a:t>
            </a:r>
          </a:p>
          <a:p>
            <a:pPr lvl="1" eaLnBrk="1" hangingPunct="1"/>
            <a:r>
              <a:rPr lang="en-US" sz="2400" dirty="0" smtClean="0"/>
              <a:t>If…then statement</a:t>
            </a:r>
          </a:p>
          <a:p>
            <a:pPr lvl="1" eaLnBrk="1" hangingPunct="1"/>
            <a:r>
              <a:rPr lang="en-US" sz="2400" dirty="0" smtClean="0"/>
              <a:t>Example: </a:t>
            </a:r>
            <a:r>
              <a:rPr lang="en-US" sz="2400" b="1" u="sng" dirty="0" smtClean="0"/>
              <a:t>If</a:t>
            </a:r>
            <a:r>
              <a:rPr lang="en-US" sz="2400" dirty="0" smtClean="0"/>
              <a:t> there is relaxing music playing, </a:t>
            </a:r>
            <a:r>
              <a:rPr lang="en-US" sz="2400" b="1" u="sng" dirty="0" smtClean="0"/>
              <a:t>then</a:t>
            </a:r>
            <a:r>
              <a:rPr lang="en-US" sz="2400" dirty="0" smtClean="0"/>
              <a:t> I will sleep longer.</a:t>
            </a:r>
          </a:p>
        </p:txBody>
      </p:sp>
      <p:pic>
        <p:nvPicPr>
          <p:cNvPr id="2051" name="Picture 3" descr="C:\Documents and Settings\kkobe\Local Settings\Temporary Internet Files\Content.IE5\1GTC6AE0\MC90044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04313">
            <a:off x="4507230" y="686197"/>
            <a:ext cx="1610286" cy="2207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2373" y="1815125"/>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4160" y="1630872"/>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066800"/>
            <a:ext cx="555679" cy="731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wheel(4)">
                                      <p:cBhvr>
                                        <p:cTn id="7" dur="500"/>
                                        <p:tgtEl>
                                          <p:spTgt spid="8197">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500"/>
                            </p:stCondLst>
                            <p:childTnLst>
                              <p:par>
                                <p:cTn id="18" presetID="47" presetClass="exit" presetSubtype="0" repeatCount="indefinite" fill="hold" nodeType="afterEffect">
                                  <p:stCondLst>
                                    <p:cond delay="0"/>
                                  </p:stCondLst>
                                  <p:childTnLst>
                                    <p:animEffect transition="out" filter="fade">
                                      <p:cBhvr>
                                        <p:cTn id="19" dur="1000"/>
                                        <p:tgtEl>
                                          <p:spTgt spid="2052"/>
                                        </p:tgtEl>
                                      </p:cBhvr>
                                    </p:animEffect>
                                    <p:anim calcmode="lin" valueType="num">
                                      <p:cBhvr>
                                        <p:cTn id="20" dur="1000"/>
                                        <p:tgtEl>
                                          <p:spTgt spid="2052"/>
                                        </p:tgtEl>
                                        <p:attrNameLst>
                                          <p:attrName>ppt_x</p:attrName>
                                        </p:attrNameLst>
                                      </p:cBhvr>
                                      <p:tavLst>
                                        <p:tav tm="0">
                                          <p:val>
                                            <p:strVal val="ppt_x"/>
                                          </p:val>
                                        </p:tav>
                                        <p:tav tm="100000">
                                          <p:val>
                                            <p:strVal val="ppt_x"/>
                                          </p:val>
                                        </p:tav>
                                      </p:tavLst>
                                    </p:anim>
                                    <p:anim calcmode="lin" valueType="num">
                                      <p:cBhvr>
                                        <p:cTn id="21" dur="1000"/>
                                        <p:tgtEl>
                                          <p:spTgt spid="2052"/>
                                        </p:tgtEl>
                                        <p:attrNameLst>
                                          <p:attrName>ppt_y</p:attrName>
                                        </p:attrNameLst>
                                      </p:cBhvr>
                                      <p:tavLst>
                                        <p:tav tm="0">
                                          <p:val>
                                            <p:strVal val="ppt_y"/>
                                          </p:val>
                                        </p:tav>
                                        <p:tav tm="100000">
                                          <p:val>
                                            <p:strVal val="ppt_y-.1"/>
                                          </p:val>
                                        </p:tav>
                                      </p:tavLst>
                                    </p:anim>
                                    <p:set>
                                      <p:cBhvr>
                                        <p:cTn id="22" dur="1" fill="hold">
                                          <p:stCondLst>
                                            <p:cond delay="999"/>
                                          </p:stCondLst>
                                        </p:cTn>
                                        <p:tgtEl>
                                          <p:spTgt spid="2052"/>
                                        </p:tgtEl>
                                        <p:attrNameLst>
                                          <p:attrName>style.visibility</p:attrName>
                                        </p:attrNameLst>
                                      </p:cBhvr>
                                      <p:to>
                                        <p:strVal val="hidden"/>
                                      </p:to>
                                    </p:set>
                                  </p:childTnLst>
                                </p:cTn>
                              </p:par>
                              <p:par>
                                <p:cTn id="23" presetID="47" presetClass="exit" presetSubtype="0" repeatCount="indefinite" fill="hold" nodeType="withEffect">
                                  <p:stCondLst>
                                    <p:cond delay="0"/>
                                  </p:stCondLst>
                                  <p:childTnLst>
                                    <p:animEffect transition="out" filter="fade">
                                      <p:cBhvr>
                                        <p:cTn id="24" dur="1500"/>
                                        <p:tgtEl>
                                          <p:spTgt spid="12"/>
                                        </p:tgtEl>
                                      </p:cBhvr>
                                    </p:animEffect>
                                    <p:anim calcmode="lin" valueType="num">
                                      <p:cBhvr>
                                        <p:cTn id="25" dur="1500"/>
                                        <p:tgtEl>
                                          <p:spTgt spid="12"/>
                                        </p:tgtEl>
                                        <p:attrNameLst>
                                          <p:attrName>ppt_x</p:attrName>
                                        </p:attrNameLst>
                                      </p:cBhvr>
                                      <p:tavLst>
                                        <p:tav tm="0">
                                          <p:val>
                                            <p:strVal val="ppt_x"/>
                                          </p:val>
                                        </p:tav>
                                        <p:tav tm="100000">
                                          <p:val>
                                            <p:strVal val="ppt_x"/>
                                          </p:val>
                                        </p:tav>
                                      </p:tavLst>
                                    </p:anim>
                                    <p:anim calcmode="lin" valueType="num">
                                      <p:cBhvr>
                                        <p:cTn id="26" dur="1500"/>
                                        <p:tgtEl>
                                          <p:spTgt spid="12"/>
                                        </p:tgtEl>
                                        <p:attrNameLst>
                                          <p:attrName>ppt_y</p:attrName>
                                        </p:attrNameLst>
                                      </p:cBhvr>
                                      <p:tavLst>
                                        <p:tav tm="0">
                                          <p:val>
                                            <p:strVal val="ppt_y"/>
                                          </p:val>
                                        </p:tav>
                                        <p:tav tm="100000">
                                          <p:val>
                                            <p:strVal val="ppt_y-.1"/>
                                          </p:val>
                                        </p:tav>
                                      </p:tavLst>
                                    </p:anim>
                                    <p:set>
                                      <p:cBhvr>
                                        <p:cTn id="27" dur="1" fill="hold">
                                          <p:stCondLst>
                                            <p:cond delay="1499"/>
                                          </p:stCondLst>
                                        </p:cTn>
                                        <p:tgtEl>
                                          <p:spTgt spid="12"/>
                                        </p:tgtEl>
                                        <p:attrNameLst>
                                          <p:attrName>style.visibility</p:attrName>
                                        </p:attrNameLst>
                                      </p:cBhvr>
                                      <p:to>
                                        <p:strVal val="hidden"/>
                                      </p:to>
                                    </p:set>
                                  </p:childTnLst>
                                </p:cTn>
                              </p:par>
                              <p:par>
                                <p:cTn id="28" presetID="47" presetClass="exit" presetSubtype="0" repeatCount="indefinite" fill="hold" nodeType="withEffect">
                                  <p:stCondLst>
                                    <p:cond delay="0"/>
                                  </p:stCondLst>
                                  <p:childTnLst>
                                    <p:animEffect transition="out" filter="fade">
                                      <p:cBhvr>
                                        <p:cTn id="29" dur="750"/>
                                        <p:tgtEl>
                                          <p:spTgt spid="11"/>
                                        </p:tgtEl>
                                      </p:cBhvr>
                                    </p:animEffect>
                                    <p:anim calcmode="lin" valueType="num">
                                      <p:cBhvr>
                                        <p:cTn id="30" dur="750"/>
                                        <p:tgtEl>
                                          <p:spTgt spid="11"/>
                                        </p:tgtEl>
                                        <p:attrNameLst>
                                          <p:attrName>ppt_x</p:attrName>
                                        </p:attrNameLst>
                                      </p:cBhvr>
                                      <p:tavLst>
                                        <p:tav tm="0">
                                          <p:val>
                                            <p:strVal val="ppt_x"/>
                                          </p:val>
                                        </p:tav>
                                        <p:tav tm="100000">
                                          <p:val>
                                            <p:strVal val="ppt_x"/>
                                          </p:val>
                                        </p:tav>
                                      </p:tavLst>
                                    </p:anim>
                                    <p:anim calcmode="lin" valueType="num">
                                      <p:cBhvr>
                                        <p:cTn id="31" dur="750"/>
                                        <p:tgtEl>
                                          <p:spTgt spid="11"/>
                                        </p:tgtEl>
                                        <p:attrNameLst>
                                          <p:attrName>ppt_y</p:attrName>
                                        </p:attrNameLst>
                                      </p:cBhvr>
                                      <p:tavLst>
                                        <p:tav tm="0">
                                          <p:val>
                                            <p:strVal val="ppt_y"/>
                                          </p:val>
                                        </p:tav>
                                        <p:tav tm="100000">
                                          <p:val>
                                            <p:strVal val="ppt_y-.1"/>
                                          </p:val>
                                        </p:tav>
                                      </p:tavLst>
                                    </p:anim>
                                    <p:set>
                                      <p:cBhvr>
                                        <p:cTn id="32" dur="1" fill="hold">
                                          <p:stCondLst>
                                            <p:cond delay="74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8197">
                                            <p:txEl>
                                              <p:pRg st="1" end="1"/>
                                            </p:txEl>
                                          </p:spTgt>
                                        </p:tgtEl>
                                        <p:attrNameLst>
                                          <p:attrName>style.visibility</p:attrName>
                                        </p:attrNameLst>
                                      </p:cBhvr>
                                      <p:to>
                                        <p:strVal val="visible"/>
                                      </p:to>
                                    </p:set>
                                    <p:animEffect transition="in" filter="wheel(4)">
                                      <p:cBhvr>
                                        <p:cTn id="37" dur="500"/>
                                        <p:tgtEl>
                                          <p:spTgt spid="819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heel(4)">
                                      <p:cBhvr>
                                        <p:cTn id="42" dur="500"/>
                                        <p:tgtEl>
                                          <p:spTgt spid="6">
                                            <p:txEl>
                                              <p:pRg st="0" end="0"/>
                                            </p:txEl>
                                          </p:spTgt>
                                        </p:tgtEl>
                                      </p:cBhvr>
                                    </p:animEffect>
                                  </p:childTnLst>
                                </p:cTn>
                              </p:par>
                              <p:par>
                                <p:cTn id="43" presetID="21" presetClass="entr" presetSubtype="4" fill="hold" grpId="0"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heel(4)">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heel(4)">
                                      <p:cBhvr>
                                        <p:cTn id="5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uiExpand="1" build="p" autoUpdateAnimBg="0"/>
      <p:bldP spid="6"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0" y="0"/>
            <a:ext cx="9144000" cy="762000"/>
          </a:xfrm>
        </p:spPr>
        <p:txBody>
          <a:bodyPr/>
          <a:lstStyle/>
          <a:p>
            <a:pPr eaLnBrk="1" hangingPunct="1"/>
            <a:r>
              <a:rPr lang="en-US" sz="5000" b="1" dirty="0" smtClean="0">
                <a:solidFill>
                  <a:srgbClr val="0000FF"/>
                </a:solidFill>
              </a:rPr>
              <a:t>Experiment</a:t>
            </a:r>
          </a:p>
        </p:txBody>
      </p:sp>
      <p:sp>
        <p:nvSpPr>
          <p:cNvPr id="9" name="Rectangle 6"/>
          <p:cNvSpPr>
            <a:spLocks noGrp="1" noChangeArrowheads="1"/>
          </p:cNvSpPr>
          <p:nvPr>
            <p:ph type="body" sz="half" idx="2"/>
          </p:nvPr>
        </p:nvSpPr>
        <p:spPr>
          <a:xfrm>
            <a:off x="0" y="1295400"/>
            <a:ext cx="3657600" cy="1828800"/>
          </a:xfrm>
        </p:spPr>
        <p:txBody>
          <a:bodyPr/>
          <a:lstStyle/>
          <a:p>
            <a:pPr marL="0" indent="0" eaLnBrk="1" hangingPunct="1">
              <a:buNone/>
            </a:pPr>
            <a:r>
              <a:rPr lang="en-US" sz="2500" dirty="0" smtClean="0">
                <a:solidFill>
                  <a:srgbClr val="CC3300"/>
                </a:solidFill>
              </a:rPr>
              <a:t>1) Control group</a:t>
            </a:r>
          </a:p>
          <a:p>
            <a:pPr marL="682625" lvl="1" indent="-341313" eaLnBrk="1" hangingPunct="1"/>
            <a:r>
              <a:rPr lang="en-US" sz="2200" dirty="0" smtClean="0">
                <a:solidFill>
                  <a:srgbClr val="CC3300"/>
                </a:solidFill>
              </a:rPr>
              <a:t>Receives </a:t>
            </a:r>
            <a:r>
              <a:rPr lang="en-US" sz="2200" dirty="0">
                <a:solidFill>
                  <a:srgbClr val="CC3300"/>
                </a:solidFill>
              </a:rPr>
              <a:t>no special </a:t>
            </a:r>
            <a:r>
              <a:rPr lang="en-US" sz="2200" dirty="0" smtClean="0">
                <a:solidFill>
                  <a:srgbClr val="CC3300"/>
                </a:solidFill>
              </a:rPr>
              <a:t>treatments</a:t>
            </a:r>
          </a:p>
          <a:p>
            <a:pPr marL="682625" lvl="1" indent="-341313" eaLnBrk="1" hangingPunct="1"/>
            <a:r>
              <a:rPr lang="en-US" sz="2200" dirty="0" smtClean="0">
                <a:solidFill>
                  <a:srgbClr val="CC3300"/>
                </a:solidFill>
              </a:rPr>
              <a:t>Used </a:t>
            </a:r>
            <a:r>
              <a:rPr lang="en-US" sz="2200" dirty="0">
                <a:solidFill>
                  <a:srgbClr val="CC3300"/>
                </a:solidFill>
              </a:rPr>
              <a:t>as </a:t>
            </a:r>
            <a:r>
              <a:rPr lang="en-US" sz="2200" dirty="0" smtClean="0">
                <a:solidFill>
                  <a:srgbClr val="CC3300"/>
                </a:solidFill>
              </a:rPr>
              <a:t>comparison</a:t>
            </a:r>
            <a:endParaRPr lang="en-US" sz="2200" dirty="0">
              <a:solidFill>
                <a:srgbClr val="CC3300"/>
              </a:solidFill>
            </a:endParaRPr>
          </a:p>
          <a:p>
            <a:pPr marL="682625" lvl="1" indent="-341313" eaLnBrk="1" hangingPunct="1"/>
            <a:r>
              <a:rPr lang="en-US" sz="2200" dirty="0" smtClean="0">
                <a:solidFill>
                  <a:srgbClr val="CC3300"/>
                </a:solidFill>
              </a:rPr>
              <a:t>The “normal” group</a:t>
            </a:r>
          </a:p>
        </p:txBody>
      </p:sp>
      <p:sp>
        <p:nvSpPr>
          <p:cNvPr id="12" name="Rectangle 6"/>
          <p:cNvSpPr txBox="1">
            <a:spLocks noChangeArrowheads="1"/>
          </p:cNvSpPr>
          <p:nvPr/>
        </p:nvSpPr>
        <p:spPr bwMode="auto">
          <a:xfrm>
            <a:off x="3733800" y="1295400"/>
            <a:ext cx="542157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500" dirty="0" smtClean="0">
                <a:solidFill>
                  <a:srgbClr val="CC3300"/>
                </a:solidFill>
              </a:rPr>
              <a:t>2</a:t>
            </a:r>
            <a:r>
              <a:rPr lang="en-US" sz="2500" dirty="0">
                <a:solidFill>
                  <a:srgbClr val="CC3300"/>
                </a:solidFill>
              </a:rPr>
              <a:t>) Experimental </a:t>
            </a:r>
            <a:r>
              <a:rPr lang="en-US" sz="2500" dirty="0" smtClean="0">
                <a:solidFill>
                  <a:srgbClr val="CC3300"/>
                </a:solidFill>
              </a:rPr>
              <a:t>Group</a:t>
            </a:r>
          </a:p>
          <a:p>
            <a:pPr lvl="1" eaLnBrk="1" hangingPunct="1"/>
            <a:r>
              <a:rPr lang="en-US" sz="2200" dirty="0" smtClean="0">
                <a:solidFill>
                  <a:srgbClr val="CC3300"/>
                </a:solidFill>
              </a:rPr>
              <a:t>Same </a:t>
            </a:r>
            <a:r>
              <a:rPr lang="en-US" sz="2200" dirty="0">
                <a:solidFill>
                  <a:srgbClr val="CC3300"/>
                </a:solidFill>
              </a:rPr>
              <a:t>as control group, but with one </a:t>
            </a:r>
            <a:r>
              <a:rPr lang="en-US" sz="2200" dirty="0" smtClean="0">
                <a:solidFill>
                  <a:srgbClr val="CC3300"/>
                </a:solidFill>
              </a:rPr>
              <a:t>difference…</a:t>
            </a:r>
          </a:p>
          <a:p>
            <a:pPr lvl="1" eaLnBrk="1" hangingPunct="1"/>
            <a:r>
              <a:rPr lang="en-US" sz="2200" dirty="0" smtClean="0">
                <a:solidFill>
                  <a:srgbClr val="CC3300"/>
                </a:solidFill>
              </a:rPr>
              <a:t>Independent variable</a:t>
            </a:r>
          </a:p>
          <a:p>
            <a:pPr lvl="2" eaLnBrk="1" hangingPunct="1"/>
            <a:r>
              <a:rPr lang="en-US" sz="2200" dirty="0" smtClean="0">
                <a:solidFill>
                  <a:srgbClr val="CC3300"/>
                </a:solidFill>
              </a:rPr>
              <a:t>The one </a:t>
            </a:r>
            <a:r>
              <a:rPr lang="en-US" sz="2200" dirty="0">
                <a:solidFill>
                  <a:srgbClr val="CC3300"/>
                </a:solidFill>
              </a:rPr>
              <a:t>factor that differs from the control </a:t>
            </a:r>
            <a:r>
              <a:rPr lang="en-US" sz="2200" dirty="0" smtClean="0">
                <a:solidFill>
                  <a:srgbClr val="CC3300"/>
                </a:solidFill>
              </a:rPr>
              <a:t>group</a:t>
            </a:r>
          </a:p>
          <a:p>
            <a:pPr lvl="2" eaLnBrk="1" hangingPunct="1"/>
            <a:r>
              <a:rPr lang="en-US" sz="2200" dirty="0" smtClean="0">
                <a:solidFill>
                  <a:srgbClr val="CC3300"/>
                </a:solidFill>
              </a:rPr>
              <a:t>The </a:t>
            </a:r>
            <a:r>
              <a:rPr lang="en-US" sz="2200" dirty="0">
                <a:solidFill>
                  <a:srgbClr val="CC3300"/>
                </a:solidFill>
              </a:rPr>
              <a:t>factor you are </a:t>
            </a:r>
            <a:r>
              <a:rPr lang="en-US" sz="2200" dirty="0" smtClean="0">
                <a:solidFill>
                  <a:srgbClr val="CC3300"/>
                </a:solidFill>
              </a:rPr>
              <a:t>testing</a:t>
            </a:r>
          </a:p>
          <a:p>
            <a:pPr lvl="1" eaLnBrk="1" hangingPunct="1"/>
            <a:r>
              <a:rPr lang="en-US" sz="2200" dirty="0" smtClean="0">
                <a:solidFill>
                  <a:srgbClr val="CC3300"/>
                </a:solidFill>
              </a:rPr>
              <a:t>Dependent </a:t>
            </a:r>
            <a:r>
              <a:rPr lang="en-US" sz="2200" dirty="0">
                <a:solidFill>
                  <a:srgbClr val="CC3300"/>
                </a:solidFill>
              </a:rPr>
              <a:t>variable: Data </a:t>
            </a:r>
            <a:r>
              <a:rPr lang="en-US" sz="2200" dirty="0" smtClean="0">
                <a:solidFill>
                  <a:srgbClr val="CC3300"/>
                </a:solidFill>
              </a:rPr>
              <a:t>gathered</a:t>
            </a:r>
            <a:endParaRPr lang="en-US" sz="2200" dirty="0">
              <a:solidFill>
                <a:srgbClr val="CC3300"/>
              </a:solidFill>
            </a:endParaRPr>
          </a:p>
        </p:txBody>
      </p:sp>
      <p:sp>
        <p:nvSpPr>
          <p:cNvPr id="13" name="Rectangle 6"/>
          <p:cNvSpPr txBox="1">
            <a:spLocks noChangeArrowheads="1"/>
          </p:cNvSpPr>
          <p:nvPr/>
        </p:nvSpPr>
        <p:spPr bwMode="auto">
          <a:xfrm>
            <a:off x="2286000" y="838200"/>
            <a:ext cx="472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sz="2600" dirty="0" smtClean="0">
                <a:solidFill>
                  <a:srgbClr val="CC3300"/>
                </a:solidFill>
              </a:rPr>
              <a:t>Two parts to an experiment:</a:t>
            </a:r>
          </a:p>
        </p:txBody>
      </p:sp>
      <p:pic>
        <p:nvPicPr>
          <p:cNvPr id="16" name="Picture 8" descr="C:\Documents and Settings\kkobe\Local Settings\Temporary Internet Files\Content.IE5\PTD2E89D\MC9004405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9" y="4541659"/>
            <a:ext cx="3306169" cy="23361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Documents and Settings\kkobe\Local Settings\Temporary Internet Files\Content.IE5\PTD2E89D\MC9004405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831" y="4521870"/>
            <a:ext cx="3306169" cy="23361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Documents and Settings\kkobe\Local Settings\Temporary Internet Files\Content.IE5\1GTC6AE0\MC90044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04313">
            <a:off x="7628632" y="4264396"/>
            <a:ext cx="1051943" cy="14422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4525962"/>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721" y="4419600"/>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572000"/>
            <a:ext cx="555679" cy="731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edg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edg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edge">
                                      <p:cBhvr>
                                        <p:cTn id="17" dur="500"/>
                                        <p:tgtEl>
                                          <p:spTgt spid="9">
                                            <p:txEl>
                                              <p:pRg st="1" end="1"/>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edg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edg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edge">
                                      <p:cBhvr>
                                        <p:cTn id="35" dur="500"/>
                                        <p:tgtEl>
                                          <p:spTgt spid="12">
                                            <p:txEl>
                                              <p:pRg st="0" end="0"/>
                                            </p:txEl>
                                          </p:spTgt>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wedge">
                                      <p:cBhvr>
                                        <p:cTn id="38" dur="500"/>
                                        <p:tgtEl>
                                          <p:spTgt spid="12">
                                            <p:txEl>
                                              <p:pRg st="1" end="1"/>
                                            </p:txEl>
                                          </p:spTgt>
                                        </p:tgtEl>
                                      </p:cBhvr>
                                    </p:animEffec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500"/>
                            </p:stCondLst>
                            <p:childTnLst>
                              <p:par>
                                <p:cTn id="56" presetID="47" presetClass="exit" presetSubtype="0" repeatCount="indefinite" fill="hold" nodeType="afterEffect">
                                  <p:stCondLst>
                                    <p:cond delay="0"/>
                                  </p:stCondLst>
                                  <p:childTnLst>
                                    <p:animEffect transition="out" filter="fade">
                                      <p:cBhvr>
                                        <p:cTn id="57" dur="1000"/>
                                        <p:tgtEl>
                                          <p:spTgt spid="18"/>
                                        </p:tgtEl>
                                      </p:cBhvr>
                                    </p:animEffect>
                                    <p:anim calcmode="lin" valueType="num">
                                      <p:cBhvr>
                                        <p:cTn id="58" dur="1000"/>
                                        <p:tgtEl>
                                          <p:spTgt spid="18"/>
                                        </p:tgtEl>
                                        <p:attrNameLst>
                                          <p:attrName>ppt_x</p:attrName>
                                        </p:attrNameLst>
                                      </p:cBhvr>
                                      <p:tavLst>
                                        <p:tav tm="0">
                                          <p:val>
                                            <p:strVal val="ppt_x"/>
                                          </p:val>
                                        </p:tav>
                                        <p:tav tm="100000">
                                          <p:val>
                                            <p:strVal val="ppt_x"/>
                                          </p:val>
                                        </p:tav>
                                      </p:tavLst>
                                    </p:anim>
                                    <p:anim calcmode="lin" valueType="num">
                                      <p:cBhvr>
                                        <p:cTn id="59" dur="1000"/>
                                        <p:tgtEl>
                                          <p:spTgt spid="18"/>
                                        </p:tgtEl>
                                        <p:attrNameLst>
                                          <p:attrName>ppt_y</p:attrName>
                                        </p:attrNameLst>
                                      </p:cBhvr>
                                      <p:tavLst>
                                        <p:tav tm="0">
                                          <p:val>
                                            <p:strVal val="ppt_y"/>
                                          </p:val>
                                        </p:tav>
                                        <p:tav tm="100000">
                                          <p:val>
                                            <p:strVal val="ppt_y-.1"/>
                                          </p:val>
                                        </p:tav>
                                      </p:tavLst>
                                    </p:anim>
                                    <p:set>
                                      <p:cBhvr>
                                        <p:cTn id="60" dur="1" fill="hold">
                                          <p:stCondLst>
                                            <p:cond delay="999"/>
                                          </p:stCondLst>
                                        </p:cTn>
                                        <p:tgtEl>
                                          <p:spTgt spid="18"/>
                                        </p:tgtEl>
                                        <p:attrNameLst>
                                          <p:attrName>style.visibility</p:attrName>
                                        </p:attrNameLst>
                                      </p:cBhvr>
                                      <p:to>
                                        <p:strVal val="hidden"/>
                                      </p:to>
                                    </p:set>
                                  </p:childTnLst>
                                </p:cTn>
                              </p:par>
                              <p:par>
                                <p:cTn id="61" presetID="47" presetClass="exit" presetSubtype="0" repeatCount="indefinite" fill="hold" nodeType="withEffect">
                                  <p:stCondLst>
                                    <p:cond delay="0"/>
                                  </p:stCondLst>
                                  <p:childTnLst>
                                    <p:animEffect transition="out" filter="fade">
                                      <p:cBhvr>
                                        <p:cTn id="62" dur="1250"/>
                                        <p:tgtEl>
                                          <p:spTgt spid="20"/>
                                        </p:tgtEl>
                                      </p:cBhvr>
                                    </p:animEffect>
                                    <p:anim calcmode="lin" valueType="num">
                                      <p:cBhvr>
                                        <p:cTn id="63" dur="1250"/>
                                        <p:tgtEl>
                                          <p:spTgt spid="20"/>
                                        </p:tgtEl>
                                        <p:attrNameLst>
                                          <p:attrName>ppt_x</p:attrName>
                                        </p:attrNameLst>
                                      </p:cBhvr>
                                      <p:tavLst>
                                        <p:tav tm="0">
                                          <p:val>
                                            <p:strVal val="ppt_x"/>
                                          </p:val>
                                        </p:tav>
                                        <p:tav tm="100000">
                                          <p:val>
                                            <p:strVal val="ppt_x"/>
                                          </p:val>
                                        </p:tav>
                                      </p:tavLst>
                                    </p:anim>
                                    <p:anim calcmode="lin" valueType="num">
                                      <p:cBhvr>
                                        <p:cTn id="64" dur="1250"/>
                                        <p:tgtEl>
                                          <p:spTgt spid="20"/>
                                        </p:tgtEl>
                                        <p:attrNameLst>
                                          <p:attrName>ppt_y</p:attrName>
                                        </p:attrNameLst>
                                      </p:cBhvr>
                                      <p:tavLst>
                                        <p:tav tm="0">
                                          <p:val>
                                            <p:strVal val="ppt_y"/>
                                          </p:val>
                                        </p:tav>
                                        <p:tav tm="100000">
                                          <p:val>
                                            <p:strVal val="ppt_y-.1"/>
                                          </p:val>
                                        </p:tav>
                                      </p:tavLst>
                                    </p:anim>
                                    <p:set>
                                      <p:cBhvr>
                                        <p:cTn id="65" dur="1" fill="hold">
                                          <p:stCondLst>
                                            <p:cond delay="1249"/>
                                          </p:stCondLst>
                                        </p:cTn>
                                        <p:tgtEl>
                                          <p:spTgt spid="20"/>
                                        </p:tgtEl>
                                        <p:attrNameLst>
                                          <p:attrName>style.visibility</p:attrName>
                                        </p:attrNameLst>
                                      </p:cBhvr>
                                      <p:to>
                                        <p:strVal val="hidden"/>
                                      </p:to>
                                    </p:set>
                                  </p:childTnLst>
                                </p:cTn>
                              </p:par>
                              <p:par>
                                <p:cTn id="66" presetID="47" presetClass="exit" presetSubtype="0" repeatCount="indefinite" fill="hold" nodeType="withEffect">
                                  <p:stCondLst>
                                    <p:cond delay="0"/>
                                  </p:stCondLst>
                                  <p:childTnLst>
                                    <p:animEffect transition="out" filter="fade">
                                      <p:cBhvr>
                                        <p:cTn id="67" dur="750"/>
                                        <p:tgtEl>
                                          <p:spTgt spid="21"/>
                                        </p:tgtEl>
                                      </p:cBhvr>
                                    </p:animEffect>
                                    <p:anim calcmode="lin" valueType="num">
                                      <p:cBhvr>
                                        <p:cTn id="68" dur="750"/>
                                        <p:tgtEl>
                                          <p:spTgt spid="21"/>
                                        </p:tgtEl>
                                        <p:attrNameLst>
                                          <p:attrName>ppt_x</p:attrName>
                                        </p:attrNameLst>
                                      </p:cBhvr>
                                      <p:tavLst>
                                        <p:tav tm="0">
                                          <p:val>
                                            <p:strVal val="ppt_x"/>
                                          </p:val>
                                        </p:tav>
                                        <p:tav tm="100000">
                                          <p:val>
                                            <p:strVal val="ppt_x"/>
                                          </p:val>
                                        </p:tav>
                                      </p:tavLst>
                                    </p:anim>
                                    <p:anim calcmode="lin" valueType="num">
                                      <p:cBhvr>
                                        <p:cTn id="69" dur="750"/>
                                        <p:tgtEl>
                                          <p:spTgt spid="21"/>
                                        </p:tgtEl>
                                        <p:attrNameLst>
                                          <p:attrName>ppt_y</p:attrName>
                                        </p:attrNameLst>
                                      </p:cBhvr>
                                      <p:tavLst>
                                        <p:tav tm="0">
                                          <p:val>
                                            <p:strVal val="ppt_y"/>
                                          </p:val>
                                        </p:tav>
                                        <p:tav tm="100000">
                                          <p:val>
                                            <p:strVal val="ppt_y-.1"/>
                                          </p:val>
                                        </p:tav>
                                      </p:tavLst>
                                    </p:anim>
                                    <p:set>
                                      <p:cBhvr>
                                        <p:cTn id="70" dur="1" fill="hold">
                                          <p:stCondLst>
                                            <p:cond delay="749"/>
                                          </p:stCondLst>
                                        </p:cTn>
                                        <p:tgtEl>
                                          <p:spTgt spid="21"/>
                                        </p:tgtEl>
                                        <p:attrNameLst>
                                          <p:attrName>style.visibility</p:attrName>
                                        </p:attrNameLst>
                                      </p:cBhvr>
                                      <p:to>
                                        <p:strVal val="hidden"/>
                                      </p:to>
                                    </p:set>
                                  </p:childTnLst>
                                </p:cTn>
                              </p:par>
                            </p:childTnLst>
                          </p:cTn>
                        </p:par>
                        <p:par>
                          <p:cTn id="71" fill="hold">
                            <p:stCondLst>
                              <p:cond delay="1750"/>
                            </p:stCondLst>
                            <p:childTnLst>
                              <p:par>
                                <p:cTn id="72" presetID="20" presetClass="entr" presetSubtype="0" fill="hold" grpId="0" nodeType="afterEffect">
                                  <p:stCondLst>
                                    <p:cond delay="0"/>
                                  </p:stCondLst>
                                  <p:childTnLst>
                                    <p:set>
                                      <p:cBhvr>
                                        <p:cTn id="73" dur="1" fill="hold">
                                          <p:stCondLst>
                                            <p:cond delay="0"/>
                                          </p:stCondLst>
                                        </p:cTn>
                                        <p:tgtEl>
                                          <p:spTgt spid="12">
                                            <p:txEl>
                                              <p:pRg st="2" end="2"/>
                                            </p:txEl>
                                          </p:spTgt>
                                        </p:tgtEl>
                                        <p:attrNameLst>
                                          <p:attrName>style.visibility</p:attrName>
                                        </p:attrNameLst>
                                      </p:cBhvr>
                                      <p:to>
                                        <p:strVal val="visible"/>
                                      </p:to>
                                    </p:set>
                                    <p:animEffect transition="in" filter="wedge">
                                      <p:cBhvr>
                                        <p:cTn id="74" dur="500"/>
                                        <p:tgtEl>
                                          <p:spTgt spid="12">
                                            <p:txEl>
                                              <p:pRg st="2" end="2"/>
                                            </p:txEl>
                                          </p:spTgt>
                                        </p:tgtEl>
                                      </p:cBhvr>
                                    </p:animEffect>
                                  </p:childTnLst>
                                </p:cTn>
                              </p:par>
                              <p:par>
                                <p:cTn id="75" presetID="20" presetClass="entr" presetSubtype="0" fill="hold" grpId="0" nodeType="withEffect">
                                  <p:stCondLst>
                                    <p:cond delay="0"/>
                                  </p:stCondLst>
                                  <p:childTnLst>
                                    <p:set>
                                      <p:cBhvr>
                                        <p:cTn id="76" dur="1" fill="hold">
                                          <p:stCondLst>
                                            <p:cond delay="0"/>
                                          </p:stCondLst>
                                        </p:cTn>
                                        <p:tgtEl>
                                          <p:spTgt spid="12">
                                            <p:txEl>
                                              <p:pRg st="3" end="3"/>
                                            </p:txEl>
                                          </p:spTgt>
                                        </p:tgtEl>
                                        <p:attrNameLst>
                                          <p:attrName>style.visibility</p:attrName>
                                        </p:attrNameLst>
                                      </p:cBhvr>
                                      <p:to>
                                        <p:strVal val="visible"/>
                                      </p:to>
                                    </p:set>
                                    <p:animEffect transition="in" filter="wedge">
                                      <p:cBhvr>
                                        <p:cTn id="77" dur="500"/>
                                        <p:tgtEl>
                                          <p:spTgt spid="1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12">
                                            <p:txEl>
                                              <p:pRg st="4" end="4"/>
                                            </p:txEl>
                                          </p:spTgt>
                                        </p:tgtEl>
                                        <p:attrNameLst>
                                          <p:attrName>style.visibility</p:attrName>
                                        </p:attrNameLst>
                                      </p:cBhvr>
                                      <p:to>
                                        <p:strVal val="visible"/>
                                      </p:to>
                                    </p:set>
                                    <p:animEffect transition="in" filter="wedge">
                                      <p:cBhvr>
                                        <p:cTn id="82" dur="500"/>
                                        <p:tgtEl>
                                          <p:spTgt spid="12">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12">
                                            <p:txEl>
                                              <p:pRg st="5" end="5"/>
                                            </p:txEl>
                                          </p:spTgt>
                                        </p:tgtEl>
                                        <p:attrNameLst>
                                          <p:attrName>style.visibility</p:attrName>
                                        </p:attrNameLst>
                                      </p:cBhvr>
                                      <p:to>
                                        <p:strVal val="visible"/>
                                      </p:to>
                                    </p:set>
                                    <p:animEffect transition="in" filter="wedge">
                                      <p:cBhvr>
                                        <p:cTn id="8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utoUpdateAnimBg="0"/>
      <p:bldP spid="12" grpId="0" uiExpand="1" build="p" autoUpdateAnimBg="0"/>
      <p:bldP spid="1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0" y="0"/>
            <a:ext cx="9144000" cy="762000"/>
          </a:xfrm>
        </p:spPr>
        <p:txBody>
          <a:bodyPr/>
          <a:lstStyle/>
          <a:p>
            <a:pPr eaLnBrk="1" hangingPunct="1"/>
            <a:r>
              <a:rPr lang="en-US" sz="3800" b="1" dirty="0" smtClean="0">
                <a:solidFill>
                  <a:srgbClr val="CC3300"/>
                </a:solidFill>
              </a:rPr>
              <a:t>Control group vs. Experimental Group</a:t>
            </a:r>
            <a:endParaRPr lang="en-US" sz="3800" dirty="0" smtClean="0">
              <a:solidFill>
                <a:srgbClr val="0000FF"/>
              </a:solidFill>
            </a:endParaRPr>
          </a:p>
        </p:txBody>
      </p:sp>
      <p:pic>
        <p:nvPicPr>
          <p:cNvPr id="7176" name="Picture 8" descr="C:\Documents and Settings\kkobe\Local Settings\Temporary Internet Files\Content.IE5\PTD2E89D\MC900440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0"/>
            <a:ext cx="2743993" cy="1938898"/>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C:\Documents and Settings\kkobe\Local Settings\Temporary Internet Files\Content.IE5\VA2V7BAV\MC9004399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020" y="2743200"/>
            <a:ext cx="2066969" cy="19473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Documents and Settings\kkobe\Local Settings\Temporary Internet Files\Content.IE5\PTD2E89D\MC900440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407" y="762000"/>
            <a:ext cx="2743993" cy="19388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kkobe\Local Settings\Temporary Internet Files\Content.IE5\VA2V7BAV\MC9004399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0407" y="2743200"/>
            <a:ext cx="2066969" cy="1947302"/>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17" y="4724400"/>
            <a:ext cx="2147276" cy="131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2122" y="4724400"/>
            <a:ext cx="2165685" cy="132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0" y="6150114"/>
            <a:ext cx="3423196" cy="707886"/>
          </a:xfrm>
          <a:prstGeom prst="rect">
            <a:avLst/>
          </a:prstGeom>
          <a:noFill/>
        </p:spPr>
        <p:txBody>
          <a:bodyPr wrap="square" rtlCol="0">
            <a:spAutoFit/>
          </a:bodyPr>
          <a:lstStyle/>
          <a:p>
            <a:r>
              <a:rPr lang="en-US" sz="2000" b="1" dirty="0" smtClean="0"/>
              <a:t>Results: Sleep continuously for 6.2 hours</a:t>
            </a:r>
            <a:endParaRPr lang="en-US" sz="2000" b="1" dirty="0"/>
          </a:p>
        </p:txBody>
      </p:sp>
      <p:sp>
        <p:nvSpPr>
          <p:cNvPr id="18" name="TextBox 17"/>
          <p:cNvSpPr txBox="1"/>
          <p:nvPr/>
        </p:nvSpPr>
        <p:spPr>
          <a:xfrm>
            <a:off x="5760352" y="6150114"/>
            <a:ext cx="3383649" cy="707886"/>
          </a:xfrm>
          <a:prstGeom prst="rect">
            <a:avLst/>
          </a:prstGeom>
          <a:noFill/>
        </p:spPr>
        <p:txBody>
          <a:bodyPr wrap="square" rtlCol="0">
            <a:spAutoFit/>
          </a:bodyPr>
          <a:lstStyle/>
          <a:p>
            <a:r>
              <a:rPr lang="en-US" sz="2000" b="1" dirty="0" smtClean="0"/>
              <a:t>Results: Sleep continuously for 7.5 hours</a:t>
            </a:r>
            <a:endParaRPr lang="en-US" sz="2000" b="1" dirty="0"/>
          </a:p>
        </p:txBody>
      </p:sp>
      <p:grpSp>
        <p:nvGrpSpPr>
          <p:cNvPr id="20" name="Group 19"/>
          <p:cNvGrpSpPr/>
          <p:nvPr/>
        </p:nvGrpSpPr>
        <p:grpSpPr>
          <a:xfrm>
            <a:off x="2057400" y="6096000"/>
            <a:ext cx="3697942" cy="461665"/>
            <a:chOff x="2240648" y="4495800"/>
            <a:chExt cx="3697942" cy="461665"/>
          </a:xfrm>
        </p:grpSpPr>
        <p:sp>
          <p:nvSpPr>
            <p:cNvPr id="21" name="TextBox 20"/>
            <p:cNvSpPr txBox="1"/>
            <p:nvPr/>
          </p:nvSpPr>
          <p:spPr>
            <a:xfrm>
              <a:off x="2550459" y="4495800"/>
              <a:ext cx="3316941" cy="461665"/>
            </a:xfrm>
            <a:prstGeom prst="rect">
              <a:avLst/>
            </a:prstGeom>
            <a:noFill/>
          </p:spPr>
          <p:txBody>
            <a:bodyPr wrap="square" rtlCol="0">
              <a:spAutoFit/>
            </a:bodyPr>
            <a:lstStyle/>
            <a:p>
              <a:r>
                <a:rPr lang="en-US" sz="2400" b="1" dirty="0" smtClean="0">
                  <a:solidFill>
                    <a:srgbClr val="00B050"/>
                  </a:solidFill>
                </a:rPr>
                <a:t>Dependent Variable</a:t>
              </a:r>
              <a:endParaRPr lang="en-US" sz="2400" b="1" dirty="0">
                <a:solidFill>
                  <a:srgbClr val="00B050"/>
                </a:solidFill>
              </a:endParaRPr>
            </a:p>
          </p:txBody>
        </p:sp>
        <p:cxnSp>
          <p:nvCxnSpPr>
            <p:cNvPr id="22" name="Straight Arrow Connector 21"/>
            <p:cNvCxnSpPr>
              <a:stCxn id="21" idx="1"/>
            </p:cNvCxnSpPr>
            <p:nvPr/>
          </p:nvCxnSpPr>
          <p:spPr>
            <a:xfrm flipH="1" flipV="1">
              <a:off x="2240648" y="4726632"/>
              <a:ext cx="309811"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62600" y="4724400"/>
              <a:ext cx="37599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3" descr="C:\Documents and Settings\kkobe\Local Settings\Temporary Internet Files\Content.IE5\1GTC6AE0\MC90044606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04313">
            <a:off x="6869211" y="702175"/>
            <a:ext cx="794847" cy="10897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Documents and Settings\kkobe\Local Settings\Temporary Internet Files\Content.IE5\2YDPCFNN\MC90032930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8328" y="669924"/>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Documents and Settings\kkobe\Local Settings\Temporary Internet Files\Content.IE5\2YDPCFNN\MC90032930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8849" y="563562"/>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Documents and Settings\kkobe\Local Settings\Temporary Internet Files\Content.IE5\2YDPCFNN\MC90032930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1528" y="715962"/>
            <a:ext cx="555679" cy="73183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543799" y="1371600"/>
            <a:ext cx="1371601" cy="3316941"/>
            <a:chOff x="7543799" y="1371600"/>
            <a:chExt cx="1371601" cy="3316941"/>
          </a:xfrm>
        </p:grpSpPr>
        <p:sp>
          <p:nvSpPr>
            <p:cNvPr id="28" name="TextBox 27"/>
            <p:cNvSpPr txBox="1"/>
            <p:nvPr/>
          </p:nvSpPr>
          <p:spPr>
            <a:xfrm rot="5400000">
              <a:off x="7026097" y="2799238"/>
              <a:ext cx="3316941" cy="461665"/>
            </a:xfrm>
            <a:prstGeom prst="rect">
              <a:avLst/>
            </a:prstGeom>
            <a:noFill/>
          </p:spPr>
          <p:txBody>
            <a:bodyPr wrap="square" rtlCol="0">
              <a:spAutoFit/>
            </a:bodyPr>
            <a:lstStyle/>
            <a:p>
              <a:r>
                <a:rPr lang="en-US" sz="2400" b="1" dirty="0" smtClean="0">
                  <a:solidFill>
                    <a:srgbClr val="00B050"/>
                  </a:solidFill>
                </a:rPr>
                <a:t>Independent Variable</a:t>
              </a:r>
              <a:endParaRPr lang="en-US" sz="2400" b="1" dirty="0">
                <a:solidFill>
                  <a:srgbClr val="00B050"/>
                </a:solidFill>
              </a:endParaRPr>
            </a:p>
          </p:txBody>
        </p:sp>
        <p:cxnSp>
          <p:nvCxnSpPr>
            <p:cNvPr id="29" name="Straight Arrow Connector 28"/>
            <p:cNvCxnSpPr/>
            <p:nvPr/>
          </p:nvCxnSpPr>
          <p:spPr>
            <a:xfrm flipH="1" flipV="1">
              <a:off x="7543799" y="1731449"/>
              <a:ext cx="762002" cy="4275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3461085" y="1752600"/>
            <a:ext cx="1872915" cy="11599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Does the data support the hypothesis?</a:t>
            </a:r>
            <a:endParaRPr lang="en-US" sz="2000" dirty="0"/>
          </a:p>
        </p:txBody>
      </p:sp>
      <p:sp>
        <p:nvSpPr>
          <p:cNvPr id="33" name="Rectangle 32"/>
          <p:cNvSpPr/>
          <p:nvPr/>
        </p:nvSpPr>
        <p:spPr>
          <a:xfrm>
            <a:off x="3461085" y="3031051"/>
            <a:ext cx="1872915" cy="26839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Yes. Since all other factors are the same, the music must have caused the extra sleep.</a:t>
            </a:r>
            <a:endParaRPr lang="en-US" sz="2000" dirty="0"/>
          </a:p>
        </p:txBody>
      </p:sp>
    </p:spTree>
    <p:custDataLst>
      <p:tags r:id="rId1"/>
    </p:custDataLst>
    <p:extLst>
      <p:ext uri="{BB962C8B-B14F-4D97-AF65-F5344CB8AC3E}">
        <p14:creationId xmlns:p14="http://schemas.microsoft.com/office/powerpoint/2010/main" val="184908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ppt_x"/>
                                          </p:val>
                                        </p:tav>
                                        <p:tav tm="100000">
                                          <p:val>
                                            <p:strVal val="#ppt_x"/>
                                          </p:val>
                                        </p:tav>
                                      </p:tavLst>
                                    </p:anim>
                                    <p:anim calcmode="lin" valueType="num">
                                      <p:cBhvr additive="base">
                                        <p:cTn id="8" dur="500" fill="hold"/>
                                        <p:tgtEl>
                                          <p:spTgt spid="71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4"/>
                                        </p:tgtEl>
                                        <p:attrNameLst>
                                          <p:attrName>style.visibility</p:attrName>
                                        </p:attrNameLst>
                                      </p:cBhvr>
                                      <p:to>
                                        <p:strVal val="visible"/>
                                      </p:to>
                                    </p:set>
                                    <p:anim calcmode="lin" valueType="num">
                                      <p:cBhvr additive="base">
                                        <p:cTn id="17" dur="500" fill="hold"/>
                                        <p:tgtEl>
                                          <p:spTgt spid="33794"/>
                                        </p:tgtEl>
                                        <p:attrNameLst>
                                          <p:attrName>ppt_x</p:attrName>
                                        </p:attrNameLst>
                                      </p:cBhvr>
                                      <p:tavLst>
                                        <p:tav tm="0">
                                          <p:val>
                                            <p:strVal val="#ppt_x"/>
                                          </p:val>
                                        </p:tav>
                                        <p:tav tm="100000">
                                          <p:val>
                                            <p:strVal val="#ppt_x"/>
                                          </p:val>
                                        </p:tav>
                                      </p:tavLst>
                                    </p:anim>
                                    <p:anim calcmode="lin" valueType="num">
                                      <p:cBhvr additive="base">
                                        <p:cTn id="18" dur="500" fill="hold"/>
                                        <p:tgtEl>
                                          <p:spTgt spid="3379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796"/>
                                        </p:tgtEl>
                                        <p:attrNameLst>
                                          <p:attrName>style.visibility</p:attrName>
                                        </p:attrNameLst>
                                      </p:cBhvr>
                                      <p:to>
                                        <p:strVal val="visible"/>
                                      </p:to>
                                    </p:set>
                                    <p:anim calcmode="lin" valueType="num">
                                      <p:cBhvr additive="base">
                                        <p:cTn id="27" dur="500" fill="hold"/>
                                        <p:tgtEl>
                                          <p:spTgt spid="33796"/>
                                        </p:tgtEl>
                                        <p:attrNameLst>
                                          <p:attrName>ppt_x</p:attrName>
                                        </p:attrNameLst>
                                      </p:cBhvr>
                                      <p:tavLst>
                                        <p:tav tm="0">
                                          <p:val>
                                            <p:strVal val="#ppt_x"/>
                                          </p:val>
                                        </p:tav>
                                        <p:tav tm="100000">
                                          <p:val>
                                            <p:strVal val="#ppt_x"/>
                                          </p:val>
                                        </p:tav>
                                      </p:tavLst>
                                    </p:anim>
                                    <p:anim calcmode="lin" valueType="num">
                                      <p:cBhvr additive="base">
                                        <p:cTn id="28" dur="500" fill="hold"/>
                                        <p:tgtEl>
                                          <p:spTgt spid="3379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500"/>
                            </p:stCondLst>
                            <p:childTnLst>
                              <p:par>
                                <p:cTn id="48" presetID="47" presetClass="exit" presetSubtype="0" repeatCount="indefinite" fill="hold" nodeType="afterEffect">
                                  <p:stCondLst>
                                    <p:cond delay="0"/>
                                  </p:stCondLst>
                                  <p:childTnLst>
                                    <p:animEffect transition="out" filter="fade">
                                      <p:cBhvr>
                                        <p:cTn id="49" dur="1000"/>
                                        <p:tgtEl>
                                          <p:spTgt spid="25"/>
                                        </p:tgtEl>
                                      </p:cBhvr>
                                    </p:animEffect>
                                    <p:anim calcmode="lin" valueType="num">
                                      <p:cBhvr>
                                        <p:cTn id="50" dur="1000"/>
                                        <p:tgtEl>
                                          <p:spTgt spid="25"/>
                                        </p:tgtEl>
                                        <p:attrNameLst>
                                          <p:attrName>ppt_x</p:attrName>
                                        </p:attrNameLst>
                                      </p:cBhvr>
                                      <p:tavLst>
                                        <p:tav tm="0">
                                          <p:val>
                                            <p:strVal val="ppt_x"/>
                                          </p:val>
                                        </p:tav>
                                        <p:tav tm="100000">
                                          <p:val>
                                            <p:strVal val="ppt_x"/>
                                          </p:val>
                                        </p:tav>
                                      </p:tavLst>
                                    </p:anim>
                                    <p:anim calcmode="lin" valueType="num">
                                      <p:cBhvr>
                                        <p:cTn id="51" dur="1000"/>
                                        <p:tgtEl>
                                          <p:spTgt spid="25"/>
                                        </p:tgtEl>
                                        <p:attrNameLst>
                                          <p:attrName>ppt_y</p:attrName>
                                        </p:attrNameLst>
                                      </p:cBhvr>
                                      <p:tavLst>
                                        <p:tav tm="0">
                                          <p:val>
                                            <p:strVal val="ppt_y"/>
                                          </p:val>
                                        </p:tav>
                                        <p:tav tm="100000">
                                          <p:val>
                                            <p:strVal val="ppt_y-.1"/>
                                          </p:val>
                                        </p:tav>
                                      </p:tavLst>
                                    </p:anim>
                                    <p:set>
                                      <p:cBhvr>
                                        <p:cTn id="52" dur="1" fill="hold">
                                          <p:stCondLst>
                                            <p:cond delay="999"/>
                                          </p:stCondLst>
                                        </p:cTn>
                                        <p:tgtEl>
                                          <p:spTgt spid="25"/>
                                        </p:tgtEl>
                                        <p:attrNameLst>
                                          <p:attrName>style.visibility</p:attrName>
                                        </p:attrNameLst>
                                      </p:cBhvr>
                                      <p:to>
                                        <p:strVal val="hidden"/>
                                      </p:to>
                                    </p:set>
                                  </p:childTnLst>
                                </p:cTn>
                              </p:par>
                              <p:par>
                                <p:cTn id="53" presetID="47" presetClass="exit" presetSubtype="0" repeatCount="indefinite" fill="hold" nodeType="withEffect">
                                  <p:stCondLst>
                                    <p:cond delay="0"/>
                                  </p:stCondLst>
                                  <p:childTnLst>
                                    <p:animEffect transition="out" filter="fade">
                                      <p:cBhvr>
                                        <p:cTn id="54" dur="1250"/>
                                        <p:tgtEl>
                                          <p:spTgt spid="26"/>
                                        </p:tgtEl>
                                      </p:cBhvr>
                                    </p:animEffect>
                                    <p:anim calcmode="lin" valueType="num">
                                      <p:cBhvr>
                                        <p:cTn id="55" dur="1250"/>
                                        <p:tgtEl>
                                          <p:spTgt spid="26"/>
                                        </p:tgtEl>
                                        <p:attrNameLst>
                                          <p:attrName>ppt_x</p:attrName>
                                        </p:attrNameLst>
                                      </p:cBhvr>
                                      <p:tavLst>
                                        <p:tav tm="0">
                                          <p:val>
                                            <p:strVal val="ppt_x"/>
                                          </p:val>
                                        </p:tav>
                                        <p:tav tm="100000">
                                          <p:val>
                                            <p:strVal val="ppt_x"/>
                                          </p:val>
                                        </p:tav>
                                      </p:tavLst>
                                    </p:anim>
                                    <p:anim calcmode="lin" valueType="num">
                                      <p:cBhvr>
                                        <p:cTn id="56" dur="1250"/>
                                        <p:tgtEl>
                                          <p:spTgt spid="26"/>
                                        </p:tgtEl>
                                        <p:attrNameLst>
                                          <p:attrName>ppt_y</p:attrName>
                                        </p:attrNameLst>
                                      </p:cBhvr>
                                      <p:tavLst>
                                        <p:tav tm="0">
                                          <p:val>
                                            <p:strVal val="ppt_y"/>
                                          </p:val>
                                        </p:tav>
                                        <p:tav tm="100000">
                                          <p:val>
                                            <p:strVal val="ppt_y-.1"/>
                                          </p:val>
                                        </p:tav>
                                      </p:tavLst>
                                    </p:anim>
                                    <p:set>
                                      <p:cBhvr>
                                        <p:cTn id="57" dur="1" fill="hold">
                                          <p:stCondLst>
                                            <p:cond delay="1249"/>
                                          </p:stCondLst>
                                        </p:cTn>
                                        <p:tgtEl>
                                          <p:spTgt spid="26"/>
                                        </p:tgtEl>
                                        <p:attrNameLst>
                                          <p:attrName>style.visibility</p:attrName>
                                        </p:attrNameLst>
                                      </p:cBhvr>
                                      <p:to>
                                        <p:strVal val="hidden"/>
                                      </p:to>
                                    </p:set>
                                  </p:childTnLst>
                                </p:cTn>
                              </p:par>
                              <p:par>
                                <p:cTn id="58" presetID="47" presetClass="exit" presetSubtype="0" repeatCount="indefinite" fill="hold" nodeType="withEffect">
                                  <p:stCondLst>
                                    <p:cond delay="0"/>
                                  </p:stCondLst>
                                  <p:childTnLst>
                                    <p:animEffect transition="out" filter="fade">
                                      <p:cBhvr>
                                        <p:cTn id="59" dur="750"/>
                                        <p:tgtEl>
                                          <p:spTgt spid="27"/>
                                        </p:tgtEl>
                                      </p:cBhvr>
                                    </p:animEffect>
                                    <p:anim calcmode="lin" valueType="num">
                                      <p:cBhvr>
                                        <p:cTn id="60" dur="750"/>
                                        <p:tgtEl>
                                          <p:spTgt spid="27"/>
                                        </p:tgtEl>
                                        <p:attrNameLst>
                                          <p:attrName>ppt_x</p:attrName>
                                        </p:attrNameLst>
                                      </p:cBhvr>
                                      <p:tavLst>
                                        <p:tav tm="0">
                                          <p:val>
                                            <p:strVal val="ppt_x"/>
                                          </p:val>
                                        </p:tav>
                                        <p:tav tm="100000">
                                          <p:val>
                                            <p:strVal val="ppt_x"/>
                                          </p:val>
                                        </p:tav>
                                      </p:tavLst>
                                    </p:anim>
                                    <p:anim calcmode="lin" valueType="num">
                                      <p:cBhvr>
                                        <p:cTn id="61" dur="750"/>
                                        <p:tgtEl>
                                          <p:spTgt spid="27"/>
                                        </p:tgtEl>
                                        <p:attrNameLst>
                                          <p:attrName>ppt_y</p:attrName>
                                        </p:attrNameLst>
                                      </p:cBhvr>
                                      <p:tavLst>
                                        <p:tav tm="0">
                                          <p:val>
                                            <p:strVal val="ppt_y"/>
                                          </p:val>
                                        </p:tav>
                                        <p:tav tm="100000">
                                          <p:val>
                                            <p:strVal val="ppt_y-.1"/>
                                          </p:val>
                                        </p:tav>
                                      </p:tavLst>
                                    </p:anim>
                                    <p:set>
                                      <p:cBhvr>
                                        <p:cTn id="62" dur="1" fill="hold">
                                          <p:stCondLst>
                                            <p:cond delay="749"/>
                                          </p:stCondLst>
                                        </p:cTn>
                                        <p:tgtEl>
                                          <p:spTgt spid="27"/>
                                        </p:tgtEl>
                                        <p:attrNameLst>
                                          <p:attrName>style.visibility</p:attrName>
                                        </p:attrNameLst>
                                      </p:cBhvr>
                                      <p:to>
                                        <p:strVal val="hidden"/>
                                      </p:to>
                                    </p:set>
                                  </p:childTnLst>
                                </p:cTn>
                              </p:par>
                            </p:childTnLst>
                          </p:cTn>
                        </p:par>
                        <p:par>
                          <p:cTn id="63" fill="hold">
                            <p:stCondLst>
                              <p:cond delay="1750"/>
                            </p:stCondLst>
                            <p:childTnLst>
                              <p:par>
                                <p:cTn id="64" presetID="22" presetClass="entr" presetSubtype="4"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iterate type="lt">
                                    <p:tmPct val="10000"/>
                                  </p:iterate>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300" fill="hold"/>
                                        <p:tgtEl>
                                          <p:spTgt spid="17"/>
                                        </p:tgtEl>
                                        <p:attrNameLst>
                                          <p:attrName>ppt_x</p:attrName>
                                        </p:attrNameLst>
                                      </p:cBhvr>
                                      <p:tavLst>
                                        <p:tav tm="0">
                                          <p:val>
                                            <p:strVal val="#ppt_x"/>
                                          </p:val>
                                        </p:tav>
                                        <p:tav tm="100000">
                                          <p:val>
                                            <p:strVal val="#ppt_x"/>
                                          </p:val>
                                        </p:tav>
                                      </p:tavLst>
                                    </p:anim>
                                    <p:anim calcmode="lin" valueType="num">
                                      <p:cBhvr additive="base">
                                        <p:cTn id="72" dur="3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iterate type="lt">
                                    <p:tmPct val="10000"/>
                                  </p:iterate>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300" fill="hold"/>
                                        <p:tgtEl>
                                          <p:spTgt spid="18"/>
                                        </p:tgtEl>
                                        <p:attrNameLst>
                                          <p:attrName>ppt_x</p:attrName>
                                        </p:attrNameLst>
                                      </p:cBhvr>
                                      <p:tavLst>
                                        <p:tav tm="0">
                                          <p:val>
                                            <p:strVal val="#ppt_x"/>
                                          </p:val>
                                        </p:tav>
                                        <p:tav tm="100000">
                                          <p:val>
                                            <p:strVal val="#ppt_x"/>
                                          </p:val>
                                        </p:tav>
                                      </p:tavLst>
                                    </p:anim>
                                    <p:anim calcmode="lin" valueType="num">
                                      <p:cBhvr additive="base">
                                        <p:cTn id="78" dur="3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arn(outVertical)">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8"/>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0"/>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Documents and Settings\kkobe\Local Settings\Temporary Internet Files\Content.IE5\EV9OTA4C\MC9000649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87" y="4796196"/>
            <a:ext cx="2010122" cy="1318113"/>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4"/>
          <p:cNvSpPr>
            <a:spLocks noGrp="1" noChangeArrowheads="1"/>
          </p:cNvSpPr>
          <p:nvPr>
            <p:ph type="title"/>
          </p:nvPr>
        </p:nvSpPr>
        <p:spPr>
          <a:xfrm>
            <a:off x="0" y="0"/>
            <a:ext cx="9144000" cy="762000"/>
          </a:xfrm>
        </p:spPr>
        <p:txBody>
          <a:bodyPr/>
          <a:lstStyle/>
          <a:p>
            <a:pPr eaLnBrk="1" hangingPunct="1"/>
            <a:r>
              <a:rPr lang="en-US" sz="3800" b="1" dirty="0" smtClean="0">
                <a:solidFill>
                  <a:srgbClr val="CC3300"/>
                </a:solidFill>
              </a:rPr>
              <a:t>How about this situation?</a:t>
            </a:r>
            <a:endParaRPr lang="en-US" sz="3800" dirty="0" smtClean="0">
              <a:solidFill>
                <a:srgbClr val="0000FF"/>
              </a:solidFill>
            </a:endParaRPr>
          </a:p>
        </p:txBody>
      </p:sp>
      <p:pic>
        <p:nvPicPr>
          <p:cNvPr id="7176" name="Picture 8" descr="C:\Documents and Settings\kkobe\Local Settings\Temporary Internet Files\Content.IE5\PTD2E89D\MC9004405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762000"/>
            <a:ext cx="2743993" cy="1938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Documents and Settings\kkobe\Local Settings\Temporary Internet Files\Content.IE5\PTD2E89D\MC9004405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762000"/>
            <a:ext cx="2743993" cy="19388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kkobe\Local Settings\Temporary Internet Files\Content.IE5\VA2V7BAV\MC90043993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2743200"/>
            <a:ext cx="2066969" cy="19473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1115" y="4724400"/>
            <a:ext cx="2165685" cy="132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0" y="6150114"/>
            <a:ext cx="3423196" cy="707886"/>
          </a:xfrm>
          <a:prstGeom prst="rect">
            <a:avLst/>
          </a:prstGeom>
          <a:noFill/>
        </p:spPr>
        <p:txBody>
          <a:bodyPr wrap="square" rtlCol="0">
            <a:spAutoFit/>
          </a:bodyPr>
          <a:lstStyle/>
          <a:p>
            <a:r>
              <a:rPr lang="en-US" sz="2000" b="1" dirty="0" smtClean="0"/>
              <a:t>Results: Sleep continuously for 6 hours</a:t>
            </a:r>
            <a:endParaRPr lang="en-US" sz="2000" b="1" dirty="0"/>
          </a:p>
        </p:txBody>
      </p:sp>
      <p:sp>
        <p:nvSpPr>
          <p:cNvPr id="18" name="TextBox 17"/>
          <p:cNvSpPr txBox="1"/>
          <p:nvPr/>
        </p:nvSpPr>
        <p:spPr>
          <a:xfrm>
            <a:off x="5943599" y="6150114"/>
            <a:ext cx="3200401" cy="707886"/>
          </a:xfrm>
          <a:prstGeom prst="rect">
            <a:avLst/>
          </a:prstGeom>
          <a:noFill/>
        </p:spPr>
        <p:txBody>
          <a:bodyPr wrap="square" rtlCol="0">
            <a:spAutoFit/>
          </a:bodyPr>
          <a:lstStyle/>
          <a:p>
            <a:r>
              <a:rPr lang="en-US" sz="2000" b="1" dirty="0" smtClean="0"/>
              <a:t>Results: Sleep continuously for </a:t>
            </a:r>
            <a:r>
              <a:rPr lang="en-US" sz="2000" b="1" dirty="0"/>
              <a:t>8</a:t>
            </a:r>
            <a:r>
              <a:rPr lang="en-US" sz="2000" b="1" dirty="0" smtClean="0"/>
              <a:t> hours</a:t>
            </a:r>
            <a:endParaRPr lang="en-US" sz="2000" b="1" dirty="0"/>
          </a:p>
        </p:txBody>
      </p:sp>
      <p:pic>
        <p:nvPicPr>
          <p:cNvPr id="24" name="Picture 3" descr="C:\Documents and Settings\kkobe\Local Settings\Temporary Internet Files\Content.IE5\1GTC6AE0\MC90044606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04313">
            <a:off x="7730483" y="702175"/>
            <a:ext cx="794847" cy="10897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Documents and Settings\kkobe\Local Settings\Temporary Internet Files\Content.IE5\2YDPCFNN\MC90032930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9600" y="669924"/>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Documents and Settings\kkobe\Local Settings\Temporary Internet Files\Content.IE5\2YDPCFNN\MC90032930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0121" y="563562"/>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Documents and Settings\kkobe\Local Settings\Temporary Internet Files\Content.IE5\2YDPCFNN\MC90032930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2800" y="715962"/>
            <a:ext cx="555679" cy="7318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57600" y="914400"/>
            <a:ext cx="1872915" cy="11599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Does the data support the hypothesis?</a:t>
            </a:r>
            <a:endParaRPr lang="en-US" sz="2000" dirty="0"/>
          </a:p>
        </p:txBody>
      </p:sp>
      <p:sp>
        <p:nvSpPr>
          <p:cNvPr id="33" name="Rectangle 32"/>
          <p:cNvSpPr/>
          <p:nvPr/>
        </p:nvSpPr>
        <p:spPr>
          <a:xfrm>
            <a:off x="3264994" y="2438401"/>
            <a:ext cx="2672803"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Unknown. The data is invalid.</a:t>
            </a:r>
          </a:p>
        </p:txBody>
      </p:sp>
      <p:pic>
        <p:nvPicPr>
          <p:cNvPr id="31" name="Picture 3" descr="C:\Documents and Settings\kkobe\Local Settings\Temporary Internet Files\Content.IE5\PTD2E89D\MC90008967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469" y="2812798"/>
            <a:ext cx="1819053" cy="207761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3270797" y="3352800"/>
            <a:ext cx="2672803" cy="1265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There are too many variables  in this experiment.</a:t>
            </a:r>
          </a:p>
        </p:txBody>
      </p:sp>
      <p:sp>
        <p:nvSpPr>
          <p:cNvPr id="34" name="Rectangle 33"/>
          <p:cNvSpPr/>
          <p:nvPr/>
        </p:nvSpPr>
        <p:spPr>
          <a:xfrm>
            <a:off x="3270797" y="4724400"/>
            <a:ext cx="2672803" cy="1295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There are other possible explanations to explain the extra sleep.</a:t>
            </a:r>
            <a:endParaRPr lang="en-US" sz="2000" dirty="0"/>
          </a:p>
        </p:txBody>
      </p:sp>
    </p:spTree>
    <p:custDataLst>
      <p:tags r:id="rId1"/>
    </p:custDataLst>
    <p:extLst>
      <p:ext uri="{BB962C8B-B14F-4D97-AF65-F5344CB8AC3E}">
        <p14:creationId xmlns:p14="http://schemas.microsoft.com/office/powerpoint/2010/main" val="118694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176"/>
                                        </p:tgtEl>
                                        <p:attrNameLst>
                                          <p:attrName>style.visibility</p:attrName>
                                        </p:attrNameLst>
                                      </p:cBhvr>
                                      <p:to>
                                        <p:strVal val="visible"/>
                                      </p:to>
                                    </p:set>
                                    <p:animEffect transition="in" filter="wipe(down)">
                                      <p:cBhvr>
                                        <p:cTn id="10" dur="500"/>
                                        <p:tgtEl>
                                          <p:spTgt spid="717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1000"/>
                            </p:stCondLst>
                            <p:childTnLst>
                              <p:par>
                                <p:cTn id="25" presetID="47" presetClass="exit" presetSubtype="0" repeatCount="indefinite" fill="hold" nodeType="afterEffect">
                                  <p:stCondLst>
                                    <p:cond delay="0"/>
                                  </p:stCondLst>
                                  <p:childTnLst>
                                    <p:animEffect transition="out" filter="fade">
                                      <p:cBhvr>
                                        <p:cTn id="26" dur="1000"/>
                                        <p:tgtEl>
                                          <p:spTgt spid="25"/>
                                        </p:tgtEl>
                                      </p:cBhvr>
                                    </p:animEffect>
                                    <p:anim calcmode="lin" valueType="num">
                                      <p:cBhvr>
                                        <p:cTn id="27" dur="1000"/>
                                        <p:tgtEl>
                                          <p:spTgt spid="25"/>
                                        </p:tgtEl>
                                        <p:attrNameLst>
                                          <p:attrName>ppt_x</p:attrName>
                                        </p:attrNameLst>
                                      </p:cBhvr>
                                      <p:tavLst>
                                        <p:tav tm="0">
                                          <p:val>
                                            <p:strVal val="ppt_x"/>
                                          </p:val>
                                        </p:tav>
                                        <p:tav tm="100000">
                                          <p:val>
                                            <p:strVal val="ppt_x"/>
                                          </p:val>
                                        </p:tav>
                                      </p:tavLst>
                                    </p:anim>
                                    <p:anim calcmode="lin" valueType="num">
                                      <p:cBhvr>
                                        <p:cTn id="28" dur="1000"/>
                                        <p:tgtEl>
                                          <p:spTgt spid="25"/>
                                        </p:tgtEl>
                                        <p:attrNameLst>
                                          <p:attrName>ppt_y</p:attrName>
                                        </p:attrNameLst>
                                      </p:cBhvr>
                                      <p:tavLst>
                                        <p:tav tm="0">
                                          <p:val>
                                            <p:strVal val="ppt_y"/>
                                          </p:val>
                                        </p:tav>
                                        <p:tav tm="100000">
                                          <p:val>
                                            <p:strVal val="ppt_y-.1"/>
                                          </p:val>
                                        </p:tav>
                                      </p:tavLst>
                                    </p:anim>
                                    <p:set>
                                      <p:cBhvr>
                                        <p:cTn id="29" dur="1" fill="hold">
                                          <p:stCondLst>
                                            <p:cond delay="999"/>
                                          </p:stCondLst>
                                        </p:cTn>
                                        <p:tgtEl>
                                          <p:spTgt spid="25"/>
                                        </p:tgtEl>
                                        <p:attrNameLst>
                                          <p:attrName>style.visibility</p:attrName>
                                        </p:attrNameLst>
                                      </p:cBhvr>
                                      <p:to>
                                        <p:strVal val="hidden"/>
                                      </p:to>
                                    </p:set>
                                  </p:childTnLst>
                                </p:cTn>
                              </p:par>
                              <p:par>
                                <p:cTn id="30" presetID="47" presetClass="exit" presetSubtype="0" repeatCount="indefinite" fill="hold" nodeType="withEffect">
                                  <p:stCondLst>
                                    <p:cond delay="0"/>
                                  </p:stCondLst>
                                  <p:childTnLst>
                                    <p:animEffect transition="out" filter="fade">
                                      <p:cBhvr>
                                        <p:cTn id="31" dur="1250"/>
                                        <p:tgtEl>
                                          <p:spTgt spid="26"/>
                                        </p:tgtEl>
                                      </p:cBhvr>
                                    </p:animEffect>
                                    <p:anim calcmode="lin" valueType="num">
                                      <p:cBhvr>
                                        <p:cTn id="32" dur="1250"/>
                                        <p:tgtEl>
                                          <p:spTgt spid="26"/>
                                        </p:tgtEl>
                                        <p:attrNameLst>
                                          <p:attrName>ppt_x</p:attrName>
                                        </p:attrNameLst>
                                      </p:cBhvr>
                                      <p:tavLst>
                                        <p:tav tm="0">
                                          <p:val>
                                            <p:strVal val="ppt_x"/>
                                          </p:val>
                                        </p:tav>
                                        <p:tav tm="100000">
                                          <p:val>
                                            <p:strVal val="ppt_x"/>
                                          </p:val>
                                        </p:tav>
                                      </p:tavLst>
                                    </p:anim>
                                    <p:anim calcmode="lin" valueType="num">
                                      <p:cBhvr>
                                        <p:cTn id="33" dur="1250"/>
                                        <p:tgtEl>
                                          <p:spTgt spid="26"/>
                                        </p:tgtEl>
                                        <p:attrNameLst>
                                          <p:attrName>ppt_y</p:attrName>
                                        </p:attrNameLst>
                                      </p:cBhvr>
                                      <p:tavLst>
                                        <p:tav tm="0">
                                          <p:val>
                                            <p:strVal val="ppt_y"/>
                                          </p:val>
                                        </p:tav>
                                        <p:tav tm="100000">
                                          <p:val>
                                            <p:strVal val="ppt_y-.1"/>
                                          </p:val>
                                        </p:tav>
                                      </p:tavLst>
                                    </p:anim>
                                    <p:set>
                                      <p:cBhvr>
                                        <p:cTn id="34" dur="1" fill="hold">
                                          <p:stCondLst>
                                            <p:cond delay="1249"/>
                                          </p:stCondLst>
                                        </p:cTn>
                                        <p:tgtEl>
                                          <p:spTgt spid="26"/>
                                        </p:tgtEl>
                                        <p:attrNameLst>
                                          <p:attrName>style.visibility</p:attrName>
                                        </p:attrNameLst>
                                      </p:cBhvr>
                                      <p:to>
                                        <p:strVal val="hidden"/>
                                      </p:to>
                                    </p:set>
                                  </p:childTnLst>
                                </p:cTn>
                              </p:par>
                              <p:par>
                                <p:cTn id="35" presetID="47" presetClass="exit" presetSubtype="0" repeatCount="indefinite" fill="hold" nodeType="withEffect">
                                  <p:stCondLst>
                                    <p:cond delay="0"/>
                                  </p:stCondLst>
                                  <p:childTnLst>
                                    <p:animEffect transition="out" filter="fade">
                                      <p:cBhvr>
                                        <p:cTn id="36" dur="750"/>
                                        <p:tgtEl>
                                          <p:spTgt spid="27"/>
                                        </p:tgtEl>
                                      </p:cBhvr>
                                    </p:animEffect>
                                    <p:anim calcmode="lin" valueType="num">
                                      <p:cBhvr>
                                        <p:cTn id="37" dur="750"/>
                                        <p:tgtEl>
                                          <p:spTgt spid="27"/>
                                        </p:tgtEl>
                                        <p:attrNameLst>
                                          <p:attrName>ppt_x</p:attrName>
                                        </p:attrNameLst>
                                      </p:cBhvr>
                                      <p:tavLst>
                                        <p:tav tm="0">
                                          <p:val>
                                            <p:strVal val="ppt_x"/>
                                          </p:val>
                                        </p:tav>
                                        <p:tav tm="100000">
                                          <p:val>
                                            <p:strVal val="ppt_x"/>
                                          </p:val>
                                        </p:tav>
                                      </p:tavLst>
                                    </p:anim>
                                    <p:anim calcmode="lin" valueType="num">
                                      <p:cBhvr>
                                        <p:cTn id="38" dur="750"/>
                                        <p:tgtEl>
                                          <p:spTgt spid="27"/>
                                        </p:tgtEl>
                                        <p:attrNameLst>
                                          <p:attrName>ppt_y</p:attrName>
                                        </p:attrNameLst>
                                      </p:cBhvr>
                                      <p:tavLst>
                                        <p:tav tm="0">
                                          <p:val>
                                            <p:strVal val="ppt_y"/>
                                          </p:val>
                                        </p:tav>
                                        <p:tav tm="100000">
                                          <p:val>
                                            <p:strVal val="ppt_y-.1"/>
                                          </p:val>
                                        </p:tav>
                                      </p:tavLst>
                                    </p:anim>
                                    <p:set>
                                      <p:cBhvr>
                                        <p:cTn id="39" dur="1" fill="hold">
                                          <p:stCondLst>
                                            <p:cond delay="749"/>
                                          </p:stCondLst>
                                        </p:cTn>
                                        <p:tgtEl>
                                          <p:spTgt spid="2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par>
                                <p:cTn id="45" presetID="2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arn(inVertical)">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barn(inVertical)">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arn(inVertical)">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animBg="1"/>
      <p:bldP spid="33" grpId="0" animBg="1"/>
      <p:bldP spid="32"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0" y="0"/>
            <a:ext cx="9144000" cy="2057400"/>
          </a:xfrm>
        </p:spPr>
        <p:txBody>
          <a:bodyPr/>
          <a:lstStyle/>
          <a:p>
            <a:pPr algn="l" eaLnBrk="1" hangingPunct="1"/>
            <a:r>
              <a:rPr lang="en-US" sz="2100" dirty="0" smtClean="0"/>
              <a:t>The United States military wants to see if soldiers with only 4 hours of sleep can operate at the same level as those who normally get 7 hours of sleep. One hundred solders are allowed to only sleep for 4 hours a night and another hundred are allowed to sleep for 7 hours a night. During the day, the soldiers are tested for marksmanship on the firing range. </a:t>
            </a:r>
          </a:p>
        </p:txBody>
      </p:sp>
      <p:sp>
        <p:nvSpPr>
          <p:cNvPr id="17411" name="Content Placeholder 6"/>
          <p:cNvSpPr>
            <a:spLocks noGrp="1"/>
          </p:cNvSpPr>
          <p:nvPr>
            <p:ph sz="half" idx="2"/>
          </p:nvPr>
        </p:nvSpPr>
        <p:spPr>
          <a:xfrm>
            <a:off x="0" y="5257800"/>
            <a:ext cx="9144000" cy="1600200"/>
          </a:xfrm>
        </p:spPr>
        <p:txBody>
          <a:bodyPr/>
          <a:lstStyle/>
          <a:p>
            <a:pPr eaLnBrk="1" hangingPunct="1">
              <a:buFontTx/>
              <a:buNone/>
            </a:pPr>
            <a:r>
              <a:rPr lang="en-US" sz="1800" smtClean="0"/>
              <a:t>Name the control group _________________________________________________</a:t>
            </a:r>
          </a:p>
          <a:p>
            <a:pPr eaLnBrk="1" hangingPunct="1">
              <a:buFontTx/>
              <a:buNone/>
            </a:pPr>
            <a:r>
              <a:rPr lang="en-US" sz="1800" smtClean="0"/>
              <a:t>Name the experimental group ____________________________________________</a:t>
            </a:r>
          </a:p>
          <a:p>
            <a:pPr eaLnBrk="1" hangingPunct="1">
              <a:buFontTx/>
              <a:buNone/>
            </a:pPr>
            <a:r>
              <a:rPr lang="en-US" sz="1800" smtClean="0"/>
              <a:t>Name the independent variable __________________________________________</a:t>
            </a:r>
          </a:p>
          <a:p>
            <a:pPr eaLnBrk="1" hangingPunct="1">
              <a:buFontTx/>
              <a:buNone/>
            </a:pPr>
            <a:r>
              <a:rPr lang="en-US" sz="1800" smtClean="0"/>
              <a:t>Name the dependent variable ____________________________________________</a:t>
            </a:r>
          </a:p>
        </p:txBody>
      </p:sp>
      <p:pic>
        <p:nvPicPr>
          <p:cNvPr id="17412" name="Picture 2" descr="http://upload.wikimedia.org/wikipedia/commons/b/bf/Georgian_Army_soldiers_on_firing_range_DF-SD-04-115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981200"/>
            <a:ext cx="47593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429000" y="5192713"/>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Soldiers with 7 hours sleep</a:t>
            </a:r>
          </a:p>
        </p:txBody>
      </p:sp>
      <p:sp>
        <p:nvSpPr>
          <p:cNvPr id="8" name="TextBox 7"/>
          <p:cNvSpPr txBox="1">
            <a:spLocks noChangeArrowheads="1"/>
          </p:cNvSpPr>
          <p:nvPr/>
        </p:nvSpPr>
        <p:spPr bwMode="auto">
          <a:xfrm>
            <a:off x="3581400" y="5562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Soldiers with 4 hours sleep</a:t>
            </a:r>
          </a:p>
        </p:txBody>
      </p:sp>
      <p:sp>
        <p:nvSpPr>
          <p:cNvPr id="9" name="TextBox 8"/>
          <p:cNvSpPr txBox="1">
            <a:spLocks noChangeArrowheads="1"/>
          </p:cNvSpPr>
          <p:nvPr/>
        </p:nvSpPr>
        <p:spPr bwMode="auto">
          <a:xfrm>
            <a:off x="3657600" y="58674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Amount of sleep given</a:t>
            </a:r>
          </a:p>
        </p:txBody>
      </p:sp>
      <p:sp>
        <p:nvSpPr>
          <p:cNvPr id="10" name="TextBox 9"/>
          <p:cNvSpPr txBox="1">
            <a:spLocks noChangeArrowheads="1"/>
          </p:cNvSpPr>
          <p:nvPr/>
        </p:nvSpPr>
        <p:spPr bwMode="auto">
          <a:xfrm>
            <a:off x="3581400" y="62484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Score on the firing range</a:t>
            </a:r>
          </a:p>
        </p:txBody>
      </p:sp>
      <p:sp>
        <p:nvSpPr>
          <p:cNvPr id="14" name="TextBox 13"/>
          <p:cNvSpPr txBox="1">
            <a:spLocks noChangeArrowheads="1"/>
          </p:cNvSpPr>
          <p:nvPr/>
        </p:nvSpPr>
        <p:spPr bwMode="auto">
          <a:xfrm>
            <a:off x="2971800" y="3581400"/>
            <a:ext cx="38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t>.</a:t>
            </a:r>
          </a:p>
        </p:txBody>
      </p:sp>
      <p:sp>
        <p:nvSpPr>
          <p:cNvPr id="15" name="TextBox 14"/>
          <p:cNvSpPr txBox="1">
            <a:spLocks noChangeArrowheads="1"/>
          </p:cNvSpPr>
          <p:nvPr/>
        </p:nvSpPr>
        <p:spPr bwMode="auto">
          <a:xfrm>
            <a:off x="2438400" y="2971800"/>
            <a:ext cx="38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t>.</a:t>
            </a:r>
          </a:p>
        </p:txBody>
      </p:sp>
      <p:sp>
        <p:nvSpPr>
          <p:cNvPr id="16" name="TextBox 15"/>
          <p:cNvSpPr txBox="1">
            <a:spLocks noChangeArrowheads="1"/>
          </p:cNvSpPr>
          <p:nvPr/>
        </p:nvSpPr>
        <p:spPr bwMode="auto">
          <a:xfrm>
            <a:off x="2590800" y="2133600"/>
            <a:ext cx="38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t>.</a:t>
            </a:r>
          </a:p>
        </p:txBody>
      </p:sp>
      <p:sp>
        <p:nvSpPr>
          <p:cNvPr id="11" name="Cloud 10"/>
          <p:cNvSpPr/>
          <p:nvPr/>
        </p:nvSpPr>
        <p:spPr>
          <a:xfrm>
            <a:off x="2895600" y="3886200"/>
            <a:ext cx="381000" cy="304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loud 11"/>
          <p:cNvSpPr/>
          <p:nvPr/>
        </p:nvSpPr>
        <p:spPr>
          <a:xfrm>
            <a:off x="2438400" y="3276600"/>
            <a:ext cx="381000" cy="304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loud 12"/>
          <p:cNvSpPr/>
          <p:nvPr/>
        </p:nvSpPr>
        <p:spPr>
          <a:xfrm>
            <a:off x="2590800" y="2438400"/>
            <a:ext cx="381000" cy="304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403746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5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par>
                                <p:cTn id="7" presetID="2" presetClass="exit" presetSubtype="8" fill="hold" grpId="0" nodeType="withEffect">
                                  <p:stCondLst>
                                    <p:cond delay="0"/>
                                  </p:stCondLst>
                                  <p:childTnLst>
                                    <p:anim calcmode="lin" valueType="num">
                                      <p:cBhvr additive="base">
                                        <p:cTn id="8" dur="500"/>
                                        <p:tgtEl>
                                          <p:spTgt spid="16"/>
                                        </p:tgtEl>
                                        <p:attrNameLst>
                                          <p:attrName>ppt_x</p:attrName>
                                        </p:attrNameLst>
                                      </p:cBhvr>
                                      <p:tavLst>
                                        <p:tav tm="0">
                                          <p:val>
                                            <p:strVal val="ppt_x"/>
                                          </p:val>
                                        </p:tav>
                                        <p:tav tm="100000">
                                          <p:val>
                                            <p:strVal val="0-ppt_w/2"/>
                                          </p:val>
                                        </p:tav>
                                      </p:tavLst>
                                    </p:anim>
                                    <p:anim calcmode="lin" valueType="num">
                                      <p:cBhvr additive="base">
                                        <p:cTn id="9" dur="500"/>
                                        <p:tgtEl>
                                          <p:spTgt spid="16"/>
                                        </p:tgtEl>
                                        <p:attrNameLst>
                                          <p:attrName>ppt_y</p:attrName>
                                        </p:attrNameLst>
                                      </p:cBhvr>
                                      <p:tavLst>
                                        <p:tav tm="0">
                                          <p:val>
                                            <p:strVal val="ppt_y"/>
                                          </p:val>
                                        </p:tav>
                                        <p:tav tm="100000">
                                          <p:val>
                                            <p:strVal val="ppt_y"/>
                                          </p:val>
                                        </p:tav>
                                      </p:tavLst>
                                    </p:anim>
                                    <p:set>
                                      <p:cBhvr>
                                        <p:cTn id="10" dur="1" fill="hold">
                                          <p:stCondLst>
                                            <p:cond delay="499"/>
                                          </p:stCondLst>
                                        </p:cTn>
                                        <p:tgtEl>
                                          <p:spTgt spid="16"/>
                                        </p:tgtEl>
                                        <p:attrNameLst>
                                          <p:attrName>style.visibility</p:attrName>
                                        </p:attrNameLst>
                                      </p:cBhvr>
                                      <p:to>
                                        <p:strVal val="hidden"/>
                                      </p:to>
                                    </p:set>
                                  </p:childTnLst>
                                </p:cTn>
                              </p:par>
                            </p:childTnLst>
                          </p:cTn>
                        </p:par>
                        <p:par>
                          <p:cTn id="11" fill="hold" nodeType="afterGroup">
                            <p:stCondLst>
                              <p:cond delay="500"/>
                            </p:stCondLst>
                            <p:childTnLst>
                              <p:par>
                                <p:cTn id="12" presetID="11" presetClass="entr" presetSubtype="0" fill="hold" nodeType="afterEffect">
                                  <p:stCondLst>
                                    <p:cond delay="0"/>
                                  </p:stCondLst>
                                  <p:childTnLst>
                                    <p:set>
                                      <p:cBhvr>
                                        <p:cTn id="13" dur="5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par>
                                <p:cTn id="14" presetID="2" presetClass="exit" presetSubtype="8" fill="hold" nodeType="withEffect">
                                  <p:stCondLst>
                                    <p:cond delay="0"/>
                                  </p:stCondLst>
                                  <p:childTnLst>
                                    <p:anim calcmode="lin" valueType="num">
                                      <p:cBhvr additive="base">
                                        <p:cTn id="15" dur="500"/>
                                        <p:tgtEl>
                                          <p:spTgt spid="15"/>
                                        </p:tgtEl>
                                        <p:attrNameLst>
                                          <p:attrName>ppt_x</p:attrName>
                                        </p:attrNameLst>
                                      </p:cBhvr>
                                      <p:tavLst>
                                        <p:tav tm="0">
                                          <p:val>
                                            <p:strVal val="ppt_x"/>
                                          </p:val>
                                        </p:tav>
                                        <p:tav tm="100000">
                                          <p:val>
                                            <p:strVal val="0-ppt_w/2"/>
                                          </p:val>
                                        </p:tav>
                                      </p:tavLst>
                                    </p:anim>
                                    <p:anim calcmode="lin" valueType="num">
                                      <p:cBhvr additive="base">
                                        <p:cTn id="16" dur="500"/>
                                        <p:tgtEl>
                                          <p:spTgt spid="15"/>
                                        </p:tgtEl>
                                        <p:attrNameLst>
                                          <p:attrName>ppt_y</p:attrName>
                                        </p:attrNameLst>
                                      </p:cBhvr>
                                      <p:tavLst>
                                        <p:tav tm="0">
                                          <p:val>
                                            <p:strVal val="ppt_y"/>
                                          </p:val>
                                        </p:tav>
                                        <p:tav tm="100000">
                                          <p:val>
                                            <p:strVal val="ppt_y"/>
                                          </p:val>
                                        </p:tav>
                                      </p:tavLst>
                                    </p:anim>
                                    <p:set>
                                      <p:cBhvr>
                                        <p:cTn id="17" dur="1" fill="hold">
                                          <p:stCondLst>
                                            <p:cond delay="499"/>
                                          </p:stCondLst>
                                        </p:cTn>
                                        <p:tgtEl>
                                          <p:spTgt spid="15"/>
                                        </p:tgtEl>
                                        <p:attrNameLst>
                                          <p:attrName>style.visibility</p:attrName>
                                        </p:attrNameLst>
                                      </p:cBhvr>
                                      <p:to>
                                        <p:strVal val="hidden"/>
                                      </p:to>
                                    </p:set>
                                  </p:childTnLst>
                                </p:cTn>
                              </p:par>
                            </p:childTnLst>
                          </p:cTn>
                        </p:par>
                        <p:par>
                          <p:cTn id="18" fill="hold" nodeType="afterGroup">
                            <p:stCondLst>
                              <p:cond delay="1000"/>
                            </p:stCondLst>
                            <p:childTnLst>
                              <p:par>
                                <p:cTn id="19" presetID="11" presetClass="entr" presetSubtype="0" fill="hold" nodeType="afterEffect">
                                  <p:stCondLst>
                                    <p:cond delay="0"/>
                                  </p:stCondLst>
                                  <p:childTnLst>
                                    <p:set>
                                      <p:cBhvr>
                                        <p:cTn id="20" dur="5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par>
                                <p:cTn id="21" presetID="2" presetClass="exit" presetSubtype="8" fill="hold" nodeType="withEffect">
                                  <p:stCondLst>
                                    <p:cond delay="0"/>
                                  </p:stCondLst>
                                  <p:childTnLst>
                                    <p:anim calcmode="lin" valueType="num">
                                      <p:cBhvr additive="base">
                                        <p:cTn id="22" dur="500"/>
                                        <p:tgtEl>
                                          <p:spTgt spid="14"/>
                                        </p:tgtEl>
                                        <p:attrNameLst>
                                          <p:attrName>ppt_x</p:attrName>
                                        </p:attrNameLst>
                                      </p:cBhvr>
                                      <p:tavLst>
                                        <p:tav tm="0">
                                          <p:val>
                                            <p:strVal val="ppt_x"/>
                                          </p:val>
                                        </p:tav>
                                        <p:tav tm="100000">
                                          <p:val>
                                            <p:strVal val="0-ppt_w/2"/>
                                          </p:val>
                                        </p:tav>
                                      </p:tavLst>
                                    </p:anim>
                                    <p:anim calcmode="lin" valueType="num">
                                      <p:cBhvr additive="base">
                                        <p:cTn id="23" dur="500"/>
                                        <p:tgtEl>
                                          <p:spTgt spid="14"/>
                                        </p:tgtEl>
                                        <p:attrNameLst>
                                          <p:attrName>ppt_y</p:attrName>
                                        </p:attrNameLst>
                                      </p:cBhvr>
                                      <p:tavLst>
                                        <p:tav tm="0">
                                          <p:val>
                                            <p:strVal val="ppt_y"/>
                                          </p:val>
                                        </p:tav>
                                        <p:tav tm="100000">
                                          <p:val>
                                            <p:strVal val="ppt_y"/>
                                          </p:val>
                                        </p:tav>
                                      </p:tavLst>
                                    </p:anim>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1500"/>
                            </p:stCondLst>
                            <p:childTnLst>
                              <p:par>
                                <p:cTn id="26" presetID="2" presetClass="entr" presetSubtype="4" fill="hold" grpId="0" nodeType="afterEffect">
                                  <p:stCondLst>
                                    <p:cond delay="0"/>
                                  </p:stCondLst>
                                  <p:iterate type="wd">
                                    <p:tmPct val="10000"/>
                                  </p:iterate>
                                  <p:childTnLst>
                                    <p:set>
                                      <p:cBhvr>
                                        <p:cTn id="27" dur="1" fill="hold">
                                          <p:stCondLst>
                                            <p:cond delay="0"/>
                                          </p:stCondLst>
                                        </p:cTn>
                                        <p:tgtEl>
                                          <p:spTgt spid="17410"/>
                                        </p:tgtEl>
                                        <p:attrNameLst>
                                          <p:attrName>style.visibility</p:attrName>
                                        </p:attrNameLst>
                                      </p:cBhvr>
                                      <p:to>
                                        <p:strVal val="visible"/>
                                      </p:to>
                                    </p:set>
                                    <p:anim calcmode="lin" valueType="num">
                                      <p:cBhvr additive="base">
                                        <p:cTn id="28" dur="300" fill="hold"/>
                                        <p:tgtEl>
                                          <p:spTgt spid="17410"/>
                                        </p:tgtEl>
                                        <p:attrNameLst>
                                          <p:attrName>ppt_x</p:attrName>
                                        </p:attrNameLst>
                                      </p:cBhvr>
                                      <p:tavLst>
                                        <p:tav tm="0">
                                          <p:val>
                                            <p:strVal val="#ppt_x"/>
                                          </p:val>
                                        </p:tav>
                                        <p:tav tm="100000">
                                          <p:val>
                                            <p:strVal val="#ppt_x"/>
                                          </p:val>
                                        </p:tav>
                                      </p:tavLst>
                                    </p:anim>
                                    <p:anim calcmode="lin" valueType="num">
                                      <p:cBhvr additive="base">
                                        <p:cTn id="29" dur="3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411">
                                            <p:txEl>
                                              <p:pRg st="0" end="0"/>
                                            </p:txEl>
                                          </p:spTgt>
                                        </p:tgtEl>
                                        <p:attrNameLst>
                                          <p:attrName>style.visibility</p:attrName>
                                        </p:attrNameLst>
                                      </p:cBhvr>
                                      <p:to>
                                        <p:strVal val="visible"/>
                                      </p:to>
                                    </p:set>
                                    <p:anim calcmode="lin" valueType="num">
                                      <p:cBhvr additive="base">
                                        <p:cTn id="34"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411">
                                            <p:txEl>
                                              <p:pRg st="1" end="1"/>
                                            </p:txEl>
                                          </p:spTgt>
                                        </p:tgtEl>
                                        <p:attrNameLst>
                                          <p:attrName>style.visibility</p:attrName>
                                        </p:attrNameLst>
                                      </p:cBhvr>
                                      <p:to>
                                        <p:strVal val="visible"/>
                                      </p:to>
                                    </p:set>
                                    <p:anim calcmode="lin" valueType="num">
                                      <p:cBhvr additive="base">
                                        <p:cTn id="39"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17411">
                                            <p:txEl>
                                              <p:pRg st="2" end="2"/>
                                            </p:txEl>
                                          </p:spTgt>
                                        </p:tgtEl>
                                        <p:attrNameLst>
                                          <p:attrName>style.visibility</p:attrName>
                                        </p:attrNameLst>
                                      </p:cBhvr>
                                      <p:to>
                                        <p:strVal val="visible"/>
                                      </p:to>
                                    </p:set>
                                    <p:anim calcmode="lin" valueType="num">
                                      <p:cBhvr additive="base">
                                        <p:cTn id="44"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17411">
                                            <p:txEl>
                                              <p:pRg st="3" end="3"/>
                                            </p:txEl>
                                          </p:spTgt>
                                        </p:tgtEl>
                                        <p:attrNameLst>
                                          <p:attrName>style.visibility</p:attrName>
                                        </p:attrNameLst>
                                      </p:cBhvr>
                                      <p:to>
                                        <p:strVal val="visible"/>
                                      </p:to>
                                    </p:set>
                                    <p:anim calcmode="lin" valueType="num">
                                      <p:cBhvr additive="base">
                                        <p:cTn id="4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from="(-#ppt_w/2)" to="(#ppt_x)" calcmode="lin" valueType="num">
                                      <p:cBhvr>
                                        <p:cTn id="55" dur="600" fill="hold">
                                          <p:stCondLst>
                                            <p:cond delay="0"/>
                                          </p:stCondLst>
                                        </p:cTn>
                                        <p:tgtEl>
                                          <p:spTgt spid="6"/>
                                        </p:tgtEl>
                                        <p:attrNameLst>
                                          <p:attrName>ppt_x</p:attrName>
                                        </p:attrNameLst>
                                      </p:cBhvr>
                                    </p:anim>
                                    <p:anim from="0" to="-1.0" calcmode="lin" valueType="num">
                                      <p:cBhvr>
                                        <p:cTn id="56" dur="200" decel="50000" autoRev="1" fill="hold">
                                          <p:stCondLst>
                                            <p:cond delay="600"/>
                                          </p:stCondLst>
                                        </p:cTn>
                                        <p:tgtEl>
                                          <p:spTgt spid="6"/>
                                        </p:tgtEl>
                                        <p:attrNameLst>
                                          <p:attrName>xshear</p:attrName>
                                        </p:attrNameLst>
                                      </p:cBhvr>
                                    </p:anim>
                                    <p:animScale>
                                      <p:cBhvr>
                                        <p:cTn id="57" dur="200" decel="100000" autoRev="1" fill="hold">
                                          <p:stCondLst>
                                            <p:cond delay="600"/>
                                          </p:stCondLst>
                                        </p:cTn>
                                        <p:tgtEl>
                                          <p:spTgt spid="6"/>
                                        </p:tgtEl>
                                      </p:cBhvr>
                                      <p:from x="100000" y="100000"/>
                                      <p:to x="80000" y="100000"/>
                                    </p:animScale>
                                    <p:anim by="(#ppt_h/3+#ppt_w*0.1)" calcmode="lin" valueType="num">
                                      <p:cBhvr additive="sum">
                                        <p:cTn id="58" dur="200" decel="100000" autoRev="1" fill="hold">
                                          <p:stCondLst>
                                            <p:cond delay="600"/>
                                          </p:stCondLst>
                                        </p:cTn>
                                        <p:tgtEl>
                                          <p:spTgt spid="6"/>
                                        </p:tgtEl>
                                        <p:attrNameLst>
                                          <p:attrName>ppt_x</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from="(-#ppt_w/2)" to="(#ppt_x)" calcmode="lin" valueType="num">
                                      <p:cBhvr>
                                        <p:cTn id="63" dur="600" fill="hold">
                                          <p:stCondLst>
                                            <p:cond delay="0"/>
                                          </p:stCondLst>
                                        </p:cTn>
                                        <p:tgtEl>
                                          <p:spTgt spid="8"/>
                                        </p:tgtEl>
                                        <p:attrNameLst>
                                          <p:attrName>ppt_x</p:attrName>
                                        </p:attrNameLst>
                                      </p:cBhvr>
                                    </p:anim>
                                    <p:anim from="0" to="-1.0" calcmode="lin" valueType="num">
                                      <p:cBhvr>
                                        <p:cTn id="64" dur="200" decel="50000" autoRev="1" fill="hold">
                                          <p:stCondLst>
                                            <p:cond delay="600"/>
                                          </p:stCondLst>
                                        </p:cTn>
                                        <p:tgtEl>
                                          <p:spTgt spid="8"/>
                                        </p:tgtEl>
                                        <p:attrNameLst>
                                          <p:attrName>xshear</p:attrName>
                                        </p:attrNameLst>
                                      </p:cBhvr>
                                    </p:anim>
                                    <p:animScale>
                                      <p:cBhvr>
                                        <p:cTn id="65" dur="200" decel="100000" autoRev="1" fill="hold">
                                          <p:stCondLst>
                                            <p:cond delay="600"/>
                                          </p:stCondLst>
                                        </p:cTn>
                                        <p:tgtEl>
                                          <p:spTgt spid="8"/>
                                        </p:tgtEl>
                                      </p:cBhvr>
                                      <p:from x="100000" y="100000"/>
                                      <p:to x="80000" y="100000"/>
                                    </p:animScale>
                                    <p:anim by="(#ppt_h/3+#ppt_w*0.1)" calcmode="lin" valueType="num">
                                      <p:cBhvr additive="sum">
                                        <p:cTn id="66" dur="200" decel="100000" autoRev="1" fill="hold">
                                          <p:stCondLst>
                                            <p:cond delay="600"/>
                                          </p:stCondLst>
                                        </p:cTn>
                                        <p:tgtEl>
                                          <p:spTgt spid="8"/>
                                        </p:tgtEl>
                                        <p:attrNameLst>
                                          <p:attrName>ppt_x</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from="(-#ppt_w/2)" to="(#ppt_x)" calcmode="lin" valueType="num">
                                      <p:cBhvr>
                                        <p:cTn id="71" dur="600" fill="hold">
                                          <p:stCondLst>
                                            <p:cond delay="0"/>
                                          </p:stCondLst>
                                        </p:cTn>
                                        <p:tgtEl>
                                          <p:spTgt spid="9"/>
                                        </p:tgtEl>
                                        <p:attrNameLst>
                                          <p:attrName>ppt_x</p:attrName>
                                        </p:attrNameLst>
                                      </p:cBhvr>
                                    </p:anim>
                                    <p:anim from="0" to="-1.0" calcmode="lin" valueType="num">
                                      <p:cBhvr>
                                        <p:cTn id="72" dur="200" decel="50000" autoRev="1" fill="hold">
                                          <p:stCondLst>
                                            <p:cond delay="600"/>
                                          </p:stCondLst>
                                        </p:cTn>
                                        <p:tgtEl>
                                          <p:spTgt spid="9"/>
                                        </p:tgtEl>
                                        <p:attrNameLst>
                                          <p:attrName>xshear</p:attrName>
                                        </p:attrNameLst>
                                      </p:cBhvr>
                                    </p:anim>
                                    <p:animScale>
                                      <p:cBhvr>
                                        <p:cTn id="73" dur="200" decel="100000" autoRev="1" fill="hold">
                                          <p:stCondLst>
                                            <p:cond delay="600"/>
                                          </p:stCondLst>
                                        </p:cTn>
                                        <p:tgtEl>
                                          <p:spTgt spid="9"/>
                                        </p:tgtEl>
                                      </p:cBhvr>
                                      <p:from x="100000" y="100000"/>
                                      <p:to x="80000" y="100000"/>
                                    </p:animScale>
                                    <p:anim by="(#ppt_h/3+#ppt_w*0.1)" calcmode="lin" valueType="num">
                                      <p:cBhvr additive="sum">
                                        <p:cTn id="74" dur="200" decel="100000" autoRev="1" fill="hold">
                                          <p:stCondLst>
                                            <p:cond delay="600"/>
                                          </p:stCondLst>
                                        </p:cTn>
                                        <p:tgtEl>
                                          <p:spTgt spid="9"/>
                                        </p:tgtEl>
                                        <p:attrNameLst>
                                          <p:attrName>ppt_x</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from="(-#ppt_w/2)" to="(#ppt_x)" calcmode="lin" valueType="num">
                                      <p:cBhvr>
                                        <p:cTn id="79" dur="600" fill="hold">
                                          <p:stCondLst>
                                            <p:cond delay="0"/>
                                          </p:stCondLst>
                                        </p:cTn>
                                        <p:tgtEl>
                                          <p:spTgt spid="10"/>
                                        </p:tgtEl>
                                        <p:attrNameLst>
                                          <p:attrName>ppt_x</p:attrName>
                                        </p:attrNameLst>
                                      </p:cBhvr>
                                    </p:anim>
                                    <p:anim from="0" to="-1.0" calcmode="lin" valueType="num">
                                      <p:cBhvr>
                                        <p:cTn id="80" dur="200" decel="50000" autoRev="1" fill="hold">
                                          <p:stCondLst>
                                            <p:cond delay="600"/>
                                          </p:stCondLst>
                                        </p:cTn>
                                        <p:tgtEl>
                                          <p:spTgt spid="10"/>
                                        </p:tgtEl>
                                        <p:attrNameLst>
                                          <p:attrName>xshear</p:attrName>
                                        </p:attrNameLst>
                                      </p:cBhvr>
                                    </p:anim>
                                    <p:animScale>
                                      <p:cBhvr>
                                        <p:cTn id="81" dur="200" decel="100000" autoRev="1" fill="hold">
                                          <p:stCondLst>
                                            <p:cond delay="600"/>
                                          </p:stCondLst>
                                        </p:cTn>
                                        <p:tgtEl>
                                          <p:spTgt spid="10"/>
                                        </p:tgtEl>
                                      </p:cBhvr>
                                      <p:from x="100000" y="100000"/>
                                      <p:to x="80000" y="100000"/>
                                    </p:animScale>
                                    <p:anim by="(#ppt_h/3+#ppt_w*0.1)" calcmode="lin" valueType="num">
                                      <p:cBhvr additive="sum">
                                        <p:cTn id="82"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P spid="6" grpId="0"/>
      <p:bldP spid="8" grpId="0"/>
      <p:bldP spid="9" grpId="0"/>
      <p:bldP spid="10"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title"/>
          </p:nvPr>
        </p:nvSpPr>
        <p:spPr>
          <a:xfrm>
            <a:off x="0" y="1"/>
            <a:ext cx="9144000" cy="1828800"/>
          </a:xfrm>
        </p:spPr>
        <p:txBody>
          <a:bodyPr/>
          <a:lstStyle/>
          <a:p>
            <a:pPr algn="l" eaLnBrk="1" hangingPunct="1">
              <a:defRPr/>
            </a:pPr>
            <a:r>
              <a:rPr lang="en-US" sz="2300" dirty="0" smtClean="0">
                <a:latin typeface="+mn-lt"/>
              </a:rPr>
              <a:t>This farmer wants to test a new fertilizer for his crops. He sections off two large areas of his field. In section A, he waters his crops as usual and uses his normal fertilize, Grow-Rite. In section B, he waters his crops as usual and but adds Ever-Grow fertilizer. After 1 growing season, he records the growth of the crops.</a:t>
            </a:r>
          </a:p>
        </p:txBody>
      </p:sp>
      <p:sp>
        <p:nvSpPr>
          <p:cNvPr id="16387" name="Content Placeholder 6"/>
          <p:cNvSpPr>
            <a:spLocks noGrp="1"/>
          </p:cNvSpPr>
          <p:nvPr>
            <p:ph sz="half" idx="2"/>
          </p:nvPr>
        </p:nvSpPr>
        <p:spPr>
          <a:xfrm>
            <a:off x="0" y="5257800"/>
            <a:ext cx="9144000" cy="1600200"/>
          </a:xfrm>
        </p:spPr>
        <p:txBody>
          <a:bodyPr/>
          <a:lstStyle/>
          <a:p>
            <a:pPr eaLnBrk="1" hangingPunct="1">
              <a:buFontTx/>
              <a:buNone/>
            </a:pPr>
            <a:r>
              <a:rPr lang="en-US" sz="1800" dirty="0" smtClean="0"/>
              <a:t>Name the control group _________________________________________________</a:t>
            </a:r>
          </a:p>
          <a:p>
            <a:pPr eaLnBrk="1" hangingPunct="1">
              <a:buFontTx/>
              <a:buNone/>
            </a:pPr>
            <a:r>
              <a:rPr lang="en-US" sz="1800" dirty="0" smtClean="0"/>
              <a:t>Name the experimental group ____________________________________________</a:t>
            </a:r>
          </a:p>
          <a:p>
            <a:pPr eaLnBrk="1" hangingPunct="1">
              <a:buFontTx/>
              <a:buNone/>
            </a:pPr>
            <a:r>
              <a:rPr lang="en-US" sz="1800" dirty="0" smtClean="0"/>
              <a:t>Name the independent variable __________________________________________</a:t>
            </a:r>
          </a:p>
          <a:p>
            <a:pPr eaLnBrk="1" hangingPunct="1">
              <a:buFontTx/>
              <a:buNone/>
            </a:pPr>
            <a:r>
              <a:rPr lang="en-US" sz="1800" dirty="0" smtClean="0"/>
              <a:t>Name the dependent variable ____________________________________________</a:t>
            </a:r>
          </a:p>
        </p:txBody>
      </p:sp>
      <p:sp>
        <p:nvSpPr>
          <p:cNvPr id="10" name="TextBox 9"/>
          <p:cNvSpPr txBox="1">
            <a:spLocks noChangeArrowheads="1"/>
          </p:cNvSpPr>
          <p:nvPr/>
        </p:nvSpPr>
        <p:spPr bwMode="auto">
          <a:xfrm>
            <a:off x="3429000" y="5195888"/>
            <a:ext cx="436614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Calibri" pitchFamily="34" charset="0"/>
              </a:rPr>
              <a:t>Section </a:t>
            </a:r>
            <a:r>
              <a:rPr lang="en-US" b="1" dirty="0" smtClean="0">
                <a:latin typeface="Calibri" pitchFamily="34" charset="0"/>
              </a:rPr>
              <a:t>A (crops given Grow-Rite)</a:t>
            </a:r>
            <a:endParaRPr lang="en-US" b="1" dirty="0">
              <a:latin typeface="Calibri" pitchFamily="34" charset="0"/>
            </a:endParaRPr>
          </a:p>
        </p:txBody>
      </p:sp>
      <p:sp>
        <p:nvSpPr>
          <p:cNvPr id="11" name="TextBox 10"/>
          <p:cNvSpPr txBox="1">
            <a:spLocks noChangeArrowheads="1"/>
          </p:cNvSpPr>
          <p:nvPr/>
        </p:nvSpPr>
        <p:spPr bwMode="auto">
          <a:xfrm>
            <a:off x="3810000" y="5562600"/>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Calibri" pitchFamily="34" charset="0"/>
              </a:rPr>
              <a:t>Section </a:t>
            </a:r>
            <a:r>
              <a:rPr lang="en-US" b="1" dirty="0" smtClean="0">
                <a:latin typeface="Calibri" pitchFamily="34" charset="0"/>
              </a:rPr>
              <a:t>B (crops given Ever-Grow)</a:t>
            </a:r>
            <a:endParaRPr lang="en-US" b="1" dirty="0">
              <a:latin typeface="Calibri" pitchFamily="34" charset="0"/>
            </a:endParaRPr>
          </a:p>
        </p:txBody>
      </p:sp>
      <p:sp>
        <p:nvSpPr>
          <p:cNvPr id="12" name="TextBox 11"/>
          <p:cNvSpPr txBox="1">
            <a:spLocks noChangeArrowheads="1"/>
          </p:cNvSpPr>
          <p:nvPr/>
        </p:nvSpPr>
        <p:spPr bwMode="auto">
          <a:xfrm>
            <a:off x="3733800" y="5881688"/>
            <a:ext cx="419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Type of fertilizer used</a:t>
            </a:r>
          </a:p>
        </p:txBody>
      </p:sp>
      <p:sp>
        <p:nvSpPr>
          <p:cNvPr id="13" name="TextBox 12"/>
          <p:cNvSpPr txBox="1">
            <a:spLocks noChangeArrowheads="1"/>
          </p:cNvSpPr>
          <p:nvPr/>
        </p:nvSpPr>
        <p:spPr bwMode="auto">
          <a:xfrm>
            <a:off x="3581400" y="62484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Growth of the crops</a:t>
            </a:r>
          </a:p>
        </p:txBody>
      </p:sp>
      <p:pic>
        <p:nvPicPr>
          <p:cNvPr id="19458" name="Picture 2" descr="C:\Documents and Settings\kkobe\Local Settings\Temporary Internet Files\Content.IE5\1GTC6AE0\MC9003341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0" y="1794866"/>
            <a:ext cx="2476500" cy="346293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Documents and Settings\kkobe\Local Settings\Temporary Internet Files\Content.IE5\1GTC6AE0\MC9002906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33149"/>
            <a:ext cx="2438400" cy="26590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Documents and Settings\kkobe\Local Settings\Temporary Internet Files\Content.IE5\1GTC6AE0\MC9002906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5946" y="2353180"/>
            <a:ext cx="2438400" cy="2659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2819400"/>
            <a:ext cx="1295400" cy="646331"/>
          </a:xfrm>
          <a:prstGeom prst="rect">
            <a:avLst/>
          </a:prstGeom>
          <a:noFill/>
        </p:spPr>
        <p:txBody>
          <a:bodyPr wrap="square" rtlCol="0">
            <a:spAutoFit/>
          </a:bodyPr>
          <a:lstStyle/>
          <a:p>
            <a:r>
              <a:rPr lang="en-US" dirty="0" smtClean="0"/>
              <a:t>Grow-rite fertilizer</a:t>
            </a:r>
            <a:endParaRPr lang="en-US" dirty="0"/>
          </a:p>
        </p:txBody>
      </p:sp>
      <p:sp>
        <p:nvSpPr>
          <p:cNvPr id="16" name="TextBox 15"/>
          <p:cNvSpPr txBox="1"/>
          <p:nvPr/>
        </p:nvSpPr>
        <p:spPr>
          <a:xfrm>
            <a:off x="6934200" y="2743200"/>
            <a:ext cx="1295400" cy="646331"/>
          </a:xfrm>
          <a:prstGeom prst="rect">
            <a:avLst/>
          </a:prstGeom>
          <a:noFill/>
        </p:spPr>
        <p:txBody>
          <a:bodyPr wrap="square" rtlCol="0">
            <a:spAutoFit/>
          </a:bodyPr>
          <a:lstStyle/>
          <a:p>
            <a:r>
              <a:rPr lang="en-US" dirty="0" smtClean="0"/>
              <a:t>Ever-grow fertilizer</a:t>
            </a:r>
            <a:endParaRPr lang="en-US" dirty="0"/>
          </a:p>
        </p:txBody>
      </p:sp>
    </p:spTree>
    <p:custDataLst>
      <p:tags r:id="rId1"/>
    </p:custDataLst>
    <p:extLst>
      <p:ext uri="{BB962C8B-B14F-4D97-AF65-F5344CB8AC3E}">
        <p14:creationId xmlns:p14="http://schemas.microsoft.com/office/powerpoint/2010/main" val="291921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6000"/>
                                  </p:iterate>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 fill="hold"/>
                                        <p:tgtEl>
                                          <p:spTgt spid="2050"/>
                                        </p:tgtEl>
                                        <p:attrNameLst>
                                          <p:attrName>ppt_x</p:attrName>
                                        </p:attrNameLst>
                                      </p:cBhvr>
                                      <p:tavLst>
                                        <p:tav tm="0">
                                          <p:val>
                                            <p:strVal val="#ppt_x"/>
                                          </p:val>
                                        </p:tav>
                                        <p:tav tm="100000">
                                          <p:val>
                                            <p:strVal val="#ppt_x"/>
                                          </p:val>
                                        </p:tav>
                                      </p:tavLst>
                                    </p:anim>
                                    <p:anim calcmode="lin" valueType="num">
                                      <p:cBhvr additive="base">
                                        <p:cTn id="8" dur="3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 calcmode="lin" valueType="num">
                                      <p:cBhvr additive="base">
                                        <p:cTn id="18"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 calcmode="lin" valueType="num">
                                      <p:cBhvr additive="base">
                                        <p:cTn id="2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 calcmode="lin" valueType="num">
                                      <p:cBhvr additive="base">
                                        <p:cTn id="28"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from="(-#ppt_w/2)" to="(#ppt_x)" calcmode="lin" valueType="num">
                                      <p:cBhvr>
                                        <p:cTn id="34" dur="600" fill="hold">
                                          <p:stCondLst>
                                            <p:cond delay="0"/>
                                          </p:stCondLst>
                                        </p:cTn>
                                        <p:tgtEl>
                                          <p:spTgt spid="10"/>
                                        </p:tgtEl>
                                        <p:attrNameLst>
                                          <p:attrName>ppt_x</p:attrName>
                                        </p:attrNameLst>
                                      </p:cBhvr>
                                    </p:anim>
                                    <p:anim from="0" to="-1.0" calcmode="lin" valueType="num">
                                      <p:cBhvr>
                                        <p:cTn id="35" dur="200" decel="50000" autoRev="1" fill="hold">
                                          <p:stCondLst>
                                            <p:cond delay="600"/>
                                          </p:stCondLst>
                                        </p:cTn>
                                        <p:tgtEl>
                                          <p:spTgt spid="10"/>
                                        </p:tgtEl>
                                        <p:attrNameLst>
                                          <p:attrName>xshear</p:attrName>
                                        </p:attrNameLst>
                                      </p:cBhvr>
                                    </p:anim>
                                    <p:animScale>
                                      <p:cBhvr>
                                        <p:cTn id="36" dur="200" decel="100000" autoRev="1" fill="hold">
                                          <p:stCondLst>
                                            <p:cond delay="600"/>
                                          </p:stCondLst>
                                        </p:cTn>
                                        <p:tgtEl>
                                          <p:spTgt spid="10"/>
                                        </p:tgtEl>
                                      </p:cBhvr>
                                      <p:from x="100000" y="100000"/>
                                      <p:to x="80000" y="100000"/>
                                    </p:animScale>
                                    <p:anim by="(#ppt_h/3+#ppt_w*0.1)" calcmode="lin" valueType="num">
                                      <p:cBhvr additive="sum">
                                        <p:cTn id="37" dur="200" decel="100000" autoRev="1" fill="hold">
                                          <p:stCondLst>
                                            <p:cond delay="600"/>
                                          </p:stCondLst>
                                        </p:cTn>
                                        <p:tgtEl>
                                          <p:spTgt spid="10"/>
                                        </p:tgtEl>
                                        <p:attrNameLst>
                                          <p:attrName>ppt_x</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from="(-#ppt_w/2)" to="(#ppt_x)" calcmode="lin" valueType="num">
                                      <p:cBhvr>
                                        <p:cTn id="42" dur="600" fill="hold">
                                          <p:stCondLst>
                                            <p:cond delay="0"/>
                                          </p:stCondLst>
                                        </p:cTn>
                                        <p:tgtEl>
                                          <p:spTgt spid="11"/>
                                        </p:tgtEl>
                                        <p:attrNameLst>
                                          <p:attrName>ppt_x</p:attrName>
                                        </p:attrNameLst>
                                      </p:cBhvr>
                                    </p:anim>
                                    <p:anim from="0" to="-1.0" calcmode="lin" valueType="num">
                                      <p:cBhvr>
                                        <p:cTn id="43" dur="200" decel="50000" autoRev="1" fill="hold">
                                          <p:stCondLst>
                                            <p:cond delay="600"/>
                                          </p:stCondLst>
                                        </p:cTn>
                                        <p:tgtEl>
                                          <p:spTgt spid="11"/>
                                        </p:tgtEl>
                                        <p:attrNameLst>
                                          <p:attrName>xshear</p:attrName>
                                        </p:attrNameLst>
                                      </p:cBhvr>
                                    </p:anim>
                                    <p:animScale>
                                      <p:cBhvr>
                                        <p:cTn id="44" dur="200" decel="100000" autoRev="1" fill="hold">
                                          <p:stCondLst>
                                            <p:cond delay="600"/>
                                          </p:stCondLst>
                                        </p:cTn>
                                        <p:tgtEl>
                                          <p:spTgt spid="11"/>
                                        </p:tgtEl>
                                      </p:cBhvr>
                                      <p:from x="100000" y="100000"/>
                                      <p:to x="80000" y="100000"/>
                                    </p:animScale>
                                    <p:anim by="(#ppt_h/3+#ppt_w*0.1)" calcmode="lin" valueType="num">
                                      <p:cBhvr additive="sum">
                                        <p:cTn id="45" dur="200" decel="100000" autoRev="1" fill="hold">
                                          <p:stCondLst>
                                            <p:cond delay="600"/>
                                          </p:stCondLst>
                                        </p:cTn>
                                        <p:tgtEl>
                                          <p:spTgt spid="11"/>
                                        </p:tgtEl>
                                        <p:attrNameLst>
                                          <p:attrName>ppt_x</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from="(-#ppt_w/2)" to="(#ppt_x)" calcmode="lin" valueType="num">
                                      <p:cBhvr>
                                        <p:cTn id="50" dur="600" fill="hold">
                                          <p:stCondLst>
                                            <p:cond delay="0"/>
                                          </p:stCondLst>
                                        </p:cTn>
                                        <p:tgtEl>
                                          <p:spTgt spid="12"/>
                                        </p:tgtEl>
                                        <p:attrNameLst>
                                          <p:attrName>ppt_x</p:attrName>
                                        </p:attrNameLst>
                                      </p:cBhvr>
                                    </p:anim>
                                    <p:anim from="0" to="-1.0" calcmode="lin" valueType="num">
                                      <p:cBhvr>
                                        <p:cTn id="51" dur="200" decel="50000" autoRev="1" fill="hold">
                                          <p:stCondLst>
                                            <p:cond delay="600"/>
                                          </p:stCondLst>
                                        </p:cTn>
                                        <p:tgtEl>
                                          <p:spTgt spid="12"/>
                                        </p:tgtEl>
                                        <p:attrNameLst>
                                          <p:attrName>xshear</p:attrName>
                                        </p:attrNameLst>
                                      </p:cBhvr>
                                    </p:anim>
                                    <p:animScale>
                                      <p:cBhvr>
                                        <p:cTn id="52" dur="200" decel="100000" autoRev="1" fill="hold">
                                          <p:stCondLst>
                                            <p:cond delay="600"/>
                                          </p:stCondLst>
                                        </p:cTn>
                                        <p:tgtEl>
                                          <p:spTgt spid="12"/>
                                        </p:tgtEl>
                                      </p:cBhvr>
                                      <p:from x="100000" y="100000"/>
                                      <p:to x="80000" y="100000"/>
                                    </p:animScale>
                                    <p:anim by="(#ppt_h/3+#ppt_w*0.1)" calcmode="lin" valueType="num">
                                      <p:cBhvr additive="sum">
                                        <p:cTn id="53" dur="200" decel="100000" autoRev="1" fill="hold">
                                          <p:stCondLst>
                                            <p:cond delay="600"/>
                                          </p:stCondLst>
                                        </p:cTn>
                                        <p:tgtEl>
                                          <p:spTgt spid="12"/>
                                        </p:tgtEl>
                                        <p:attrNameLst>
                                          <p:attrName>ppt_x</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from="(-#ppt_w/2)" to="(#ppt_x)" calcmode="lin" valueType="num">
                                      <p:cBhvr>
                                        <p:cTn id="58" dur="600" fill="hold">
                                          <p:stCondLst>
                                            <p:cond delay="0"/>
                                          </p:stCondLst>
                                        </p:cTn>
                                        <p:tgtEl>
                                          <p:spTgt spid="13"/>
                                        </p:tgtEl>
                                        <p:attrNameLst>
                                          <p:attrName>ppt_x</p:attrName>
                                        </p:attrNameLst>
                                      </p:cBhvr>
                                    </p:anim>
                                    <p:anim from="0" to="-1.0" calcmode="lin" valueType="num">
                                      <p:cBhvr>
                                        <p:cTn id="59" dur="200" decel="50000" autoRev="1" fill="hold">
                                          <p:stCondLst>
                                            <p:cond delay="600"/>
                                          </p:stCondLst>
                                        </p:cTn>
                                        <p:tgtEl>
                                          <p:spTgt spid="13"/>
                                        </p:tgtEl>
                                        <p:attrNameLst>
                                          <p:attrName>xshear</p:attrName>
                                        </p:attrNameLst>
                                      </p:cBhvr>
                                    </p:anim>
                                    <p:animScale>
                                      <p:cBhvr>
                                        <p:cTn id="60" dur="200" decel="100000" autoRev="1" fill="hold">
                                          <p:stCondLst>
                                            <p:cond delay="600"/>
                                          </p:stCondLst>
                                        </p:cTn>
                                        <p:tgtEl>
                                          <p:spTgt spid="13"/>
                                        </p:tgtEl>
                                      </p:cBhvr>
                                      <p:from x="100000" y="100000"/>
                                      <p:to x="80000" y="100000"/>
                                    </p:animScale>
                                    <p:anim by="(#ppt_h/3+#ppt_w*0.1)" calcmode="lin" valueType="num">
                                      <p:cBhvr additive="sum">
                                        <p:cTn id="61"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16387" grpId="0" build="p"/>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0" y="0"/>
            <a:ext cx="4114800" cy="4495800"/>
          </a:xfrm>
        </p:spPr>
        <p:txBody>
          <a:bodyPr/>
          <a:lstStyle/>
          <a:p>
            <a:pPr algn="l" eaLnBrk="1" hangingPunct="1"/>
            <a:r>
              <a:rPr lang="en-US" sz="2400" dirty="0" smtClean="0"/>
              <a:t>A student wants to know if his new study method is more successful than his traditional study method.  For one month, he studies for his classes using his traditional study method. The next month, he studies for his classes using his new study method. At the end, he compares his grades.</a:t>
            </a:r>
          </a:p>
        </p:txBody>
      </p:sp>
      <p:sp>
        <p:nvSpPr>
          <p:cNvPr id="13315" name="Content Placeholder 6"/>
          <p:cNvSpPr>
            <a:spLocks noGrp="1"/>
          </p:cNvSpPr>
          <p:nvPr>
            <p:ph sz="half" idx="2"/>
          </p:nvPr>
        </p:nvSpPr>
        <p:spPr>
          <a:xfrm>
            <a:off x="0" y="5257800"/>
            <a:ext cx="9144000" cy="1600200"/>
          </a:xfrm>
        </p:spPr>
        <p:txBody>
          <a:bodyPr/>
          <a:lstStyle/>
          <a:p>
            <a:pPr eaLnBrk="1" hangingPunct="1">
              <a:buFontTx/>
              <a:buNone/>
            </a:pPr>
            <a:r>
              <a:rPr lang="en-US" sz="1800" smtClean="0"/>
              <a:t>Name the control group _________________________________________________</a:t>
            </a:r>
          </a:p>
          <a:p>
            <a:pPr eaLnBrk="1" hangingPunct="1">
              <a:buFontTx/>
              <a:buNone/>
            </a:pPr>
            <a:r>
              <a:rPr lang="en-US" sz="1800" smtClean="0"/>
              <a:t>Name the experimental group ____________________________________________</a:t>
            </a:r>
          </a:p>
          <a:p>
            <a:pPr eaLnBrk="1" hangingPunct="1">
              <a:buFontTx/>
              <a:buNone/>
            </a:pPr>
            <a:r>
              <a:rPr lang="en-US" sz="1800" smtClean="0"/>
              <a:t>Name the independent variable __________________________________________</a:t>
            </a:r>
          </a:p>
          <a:p>
            <a:pPr eaLnBrk="1" hangingPunct="1">
              <a:buFontTx/>
              <a:buNone/>
            </a:pPr>
            <a:r>
              <a:rPr lang="en-US" sz="1800" smtClean="0"/>
              <a:t>Name the dependent variable ____________________________________________</a:t>
            </a:r>
          </a:p>
        </p:txBody>
      </p:sp>
      <p:sp>
        <p:nvSpPr>
          <p:cNvPr id="6" name="TextBox 5"/>
          <p:cNvSpPr txBox="1">
            <a:spLocks noChangeArrowheads="1"/>
          </p:cNvSpPr>
          <p:nvPr/>
        </p:nvSpPr>
        <p:spPr bwMode="auto">
          <a:xfrm>
            <a:off x="3429000" y="51816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latin typeface="Calibri" pitchFamily="34" charset="0"/>
              </a:rPr>
              <a:t>One month of traditional studying</a:t>
            </a:r>
            <a:endParaRPr lang="en-US" b="1" dirty="0">
              <a:latin typeface="Calibri" pitchFamily="34" charset="0"/>
            </a:endParaRPr>
          </a:p>
        </p:txBody>
      </p:sp>
      <p:sp>
        <p:nvSpPr>
          <p:cNvPr id="8" name="TextBox 7"/>
          <p:cNvSpPr txBox="1">
            <a:spLocks noChangeArrowheads="1"/>
          </p:cNvSpPr>
          <p:nvPr/>
        </p:nvSpPr>
        <p:spPr bwMode="auto">
          <a:xfrm>
            <a:off x="3429000" y="5562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Calibri" pitchFamily="34" charset="0"/>
              </a:rPr>
              <a:t>One month of </a:t>
            </a:r>
            <a:r>
              <a:rPr lang="en-US" b="1" dirty="0" smtClean="0">
                <a:latin typeface="Calibri" pitchFamily="34" charset="0"/>
              </a:rPr>
              <a:t>experimental studying</a:t>
            </a:r>
            <a:endParaRPr lang="en-US" b="1" dirty="0">
              <a:latin typeface="Calibri" pitchFamily="34" charset="0"/>
            </a:endParaRPr>
          </a:p>
        </p:txBody>
      </p:sp>
      <p:sp>
        <p:nvSpPr>
          <p:cNvPr id="9" name="TextBox 8"/>
          <p:cNvSpPr txBox="1">
            <a:spLocks noChangeArrowheads="1"/>
          </p:cNvSpPr>
          <p:nvPr/>
        </p:nvSpPr>
        <p:spPr bwMode="auto">
          <a:xfrm>
            <a:off x="3505200" y="58674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latin typeface="Calibri" pitchFamily="34" charset="0"/>
              </a:rPr>
              <a:t>Study method</a:t>
            </a:r>
            <a:endParaRPr lang="en-US" b="1" dirty="0">
              <a:latin typeface="Calibri" pitchFamily="34" charset="0"/>
            </a:endParaRPr>
          </a:p>
        </p:txBody>
      </p:sp>
      <p:sp>
        <p:nvSpPr>
          <p:cNvPr id="10" name="TextBox 9"/>
          <p:cNvSpPr txBox="1">
            <a:spLocks noChangeArrowheads="1"/>
          </p:cNvSpPr>
          <p:nvPr/>
        </p:nvSpPr>
        <p:spPr bwMode="auto">
          <a:xfrm>
            <a:off x="3429000" y="62484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latin typeface="Calibri" pitchFamily="34" charset="0"/>
              </a:rPr>
              <a:t>Grades</a:t>
            </a:r>
            <a:endParaRPr lang="en-US" b="1" dirty="0">
              <a:latin typeface="Calibri" pitchFamily="34" charset="0"/>
            </a:endParaRPr>
          </a:p>
        </p:txBody>
      </p:sp>
      <p:pic>
        <p:nvPicPr>
          <p:cNvPr id="2052" name="Picture 4" descr="http://upload.wikimedia.org/wikipedia/commons/8/8d/Teach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741" y="-1"/>
            <a:ext cx="5141259" cy="5141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87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7000"/>
                                  </p:iterate>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300" fill="hold"/>
                                        <p:tgtEl>
                                          <p:spTgt spid="13314"/>
                                        </p:tgtEl>
                                        <p:attrNameLst>
                                          <p:attrName>ppt_x</p:attrName>
                                        </p:attrNameLst>
                                      </p:cBhvr>
                                      <p:tavLst>
                                        <p:tav tm="0">
                                          <p:val>
                                            <p:strVal val="#ppt_x"/>
                                          </p:val>
                                        </p:tav>
                                        <p:tav tm="100000">
                                          <p:val>
                                            <p:strVal val="#ppt_x"/>
                                          </p:val>
                                        </p:tav>
                                      </p:tavLst>
                                    </p:anim>
                                    <p:anim calcmode="lin" valueType="num">
                                      <p:cBhvr additive="base">
                                        <p:cTn id="8" dur="3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 calcmode="lin" valueType="num">
                                      <p:cBhvr additive="base">
                                        <p:cTn id="2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 calcmode="lin" valueType="num">
                                      <p:cBhvr additive="base">
                                        <p:cTn id="28"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from="(-#ppt_w/2)" to="(#ppt_x)" calcmode="lin" valueType="num">
                                      <p:cBhvr>
                                        <p:cTn id="34" dur="600" fill="hold">
                                          <p:stCondLst>
                                            <p:cond delay="0"/>
                                          </p:stCondLst>
                                        </p:cTn>
                                        <p:tgtEl>
                                          <p:spTgt spid="6"/>
                                        </p:tgtEl>
                                        <p:attrNameLst>
                                          <p:attrName>ppt_x</p:attrName>
                                        </p:attrNameLst>
                                      </p:cBhvr>
                                    </p:anim>
                                    <p:anim from="0" to="-1.0" calcmode="lin" valueType="num">
                                      <p:cBhvr>
                                        <p:cTn id="35" dur="200" decel="50000" autoRev="1" fill="hold">
                                          <p:stCondLst>
                                            <p:cond delay="600"/>
                                          </p:stCondLst>
                                        </p:cTn>
                                        <p:tgtEl>
                                          <p:spTgt spid="6"/>
                                        </p:tgtEl>
                                        <p:attrNameLst>
                                          <p:attrName>xshear</p:attrName>
                                        </p:attrNameLst>
                                      </p:cBhvr>
                                    </p:anim>
                                    <p:animScale>
                                      <p:cBhvr>
                                        <p:cTn id="36" dur="200" decel="100000" autoRev="1" fill="hold">
                                          <p:stCondLst>
                                            <p:cond delay="600"/>
                                          </p:stCondLst>
                                        </p:cTn>
                                        <p:tgtEl>
                                          <p:spTgt spid="6"/>
                                        </p:tgtEl>
                                      </p:cBhvr>
                                      <p:from x="100000" y="100000"/>
                                      <p:to x="80000" y="100000"/>
                                    </p:animScale>
                                    <p:anim by="(#ppt_h/3+#ppt_w*0.1)" calcmode="lin" valueType="num">
                                      <p:cBhvr additive="sum">
                                        <p:cTn id="37" dur="200" decel="100000" autoRev="1" fill="hold">
                                          <p:stCondLst>
                                            <p:cond delay="600"/>
                                          </p:stCondLst>
                                        </p:cTn>
                                        <p:tgtEl>
                                          <p:spTgt spid="6"/>
                                        </p:tgtEl>
                                        <p:attrNameLst>
                                          <p:attrName>ppt_x</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from="(-#ppt_w/2)" to="(#ppt_x)" calcmode="lin" valueType="num">
                                      <p:cBhvr>
                                        <p:cTn id="42" dur="600" fill="hold">
                                          <p:stCondLst>
                                            <p:cond delay="0"/>
                                          </p:stCondLst>
                                        </p:cTn>
                                        <p:tgtEl>
                                          <p:spTgt spid="8"/>
                                        </p:tgtEl>
                                        <p:attrNameLst>
                                          <p:attrName>ppt_x</p:attrName>
                                        </p:attrNameLst>
                                      </p:cBhvr>
                                    </p:anim>
                                    <p:anim from="0" to="-1.0" calcmode="lin" valueType="num">
                                      <p:cBhvr>
                                        <p:cTn id="43" dur="200" decel="50000" autoRev="1" fill="hold">
                                          <p:stCondLst>
                                            <p:cond delay="600"/>
                                          </p:stCondLst>
                                        </p:cTn>
                                        <p:tgtEl>
                                          <p:spTgt spid="8"/>
                                        </p:tgtEl>
                                        <p:attrNameLst>
                                          <p:attrName>xshear</p:attrName>
                                        </p:attrNameLst>
                                      </p:cBhvr>
                                    </p:anim>
                                    <p:animScale>
                                      <p:cBhvr>
                                        <p:cTn id="44" dur="200" decel="100000" autoRev="1" fill="hold">
                                          <p:stCondLst>
                                            <p:cond delay="600"/>
                                          </p:stCondLst>
                                        </p:cTn>
                                        <p:tgtEl>
                                          <p:spTgt spid="8"/>
                                        </p:tgtEl>
                                      </p:cBhvr>
                                      <p:from x="100000" y="100000"/>
                                      <p:to x="80000" y="100000"/>
                                    </p:animScale>
                                    <p:anim by="(#ppt_h/3+#ppt_w*0.1)" calcmode="lin" valueType="num">
                                      <p:cBhvr additive="sum">
                                        <p:cTn id="45" dur="200" decel="100000" autoRev="1" fill="hold">
                                          <p:stCondLst>
                                            <p:cond delay="600"/>
                                          </p:stCondLst>
                                        </p:cTn>
                                        <p:tgtEl>
                                          <p:spTgt spid="8"/>
                                        </p:tgtEl>
                                        <p:attrNameLst>
                                          <p:attrName>ppt_x</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from="(-#ppt_w/2)" to="(#ppt_x)" calcmode="lin" valueType="num">
                                      <p:cBhvr>
                                        <p:cTn id="50" dur="600" fill="hold">
                                          <p:stCondLst>
                                            <p:cond delay="0"/>
                                          </p:stCondLst>
                                        </p:cTn>
                                        <p:tgtEl>
                                          <p:spTgt spid="9"/>
                                        </p:tgtEl>
                                        <p:attrNameLst>
                                          <p:attrName>ppt_x</p:attrName>
                                        </p:attrNameLst>
                                      </p:cBhvr>
                                    </p:anim>
                                    <p:anim from="0" to="-1.0" calcmode="lin" valueType="num">
                                      <p:cBhvr>
                                        <p:cTn id="51" dur="200" decel="50000" autoRev="1" fill="hold">
                                          <p:stCondLst>
                                            <p:cond delay="600"/>
                                          </p:stCondLst>
                                        </p:cTn>
                                        <p:tgtEl>
                                          <p:spTgt spid="9"/>
                                        </p:tgtEl>
                                        <p:attrNameLst>
                                          <p:attrName>xshear</p:attrName>
                                        </p:attrNameLst>
                                      </p:cBhvr>
                                    </p:anim>
                                    <p:animScale>
                                      <p:cBhvr>
                                        <p:cTn id="52" dur="200" decel="100000" autoRev="1" fill="hold">
                                          <p:stCondLst>
                                            <p:cond delay="600"/>
                                          </p:stCondLst>
                                        </p:cTn>
                                        <p:tgtEl>
                                          <p:spTgt spid="9"/>
                                        </p:tgtEl>
                                      </p:cBhvr>
                                      <p:from x="100000" y="100000"/>
                                      <p:to x="80000" y="100000"/>
                                    </p:animScale>
                                    <p:anim by="(#ppt_h/3+#ppt_w*0.1)" calcmode="lin" valueType="num">
                                      <p:cBhvr additive="sum">
                                        <p:cTn id="53" dur="200" decel="100000" autoRev="1" fill="hold">
                                          <p:stCondLst>
                                            <p:cond delay="600"/>
                                          </p:stCondLst>
                                        </p:cTn>
                                        <p:tgtEl>
                                          <p:spTgt spid="9"/>
                                        </p:tgtEl>
                                        <p:attrNameLst>
                                          <p:attrName>ppt_x</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from="(-#ppt_w/2)" to="(#ppt_x)" calcmode="lin" valueType="num">
                                      <p:cBhvr>
                                        <p:cTn id="58" dur="600" fill="hold">
                                          <p:stCondLst>
                                            <p:cond delay="0"/>
                                          </p:stCondLst>
                                        </p:cTn>
                                        <p:tgtEl>
                                          <p:spTgt spid="10"/>
                                        </p:tgtEl>
                                        <p:attrNameLst>
                                          <p:attrName>ppt_x</p:attrName>
                                        </p:attrNameLst>
                                      </p:cBhvr>
                                    </p:anim>
                                    <p:anim from="0" to="-1.0" calcmode="lin" valueType="num">
                                      <p:cBhvr>
                                        <p:cTn id="59" dur="200" decel="50000" autoRev="1" fill="hold">
                                          <p:stCondLst>
                                            <p:cond delay="600"/>
                                          </p:stCondLst>
                                        </p:cTn>
                                        <p:tgtEl>
                                          <p:spTgt spid="10"/>
                                        </p:tgtEl>
                                        <p:attrNameLst>
                                          <p:attrName>xshear</p:attrName>
                                        </p:attrNameLst>
                                      </p:cBhvr>
                                    </p:anim>
                                    <p:animScale>
                                      <p:cBhvr>
                                        <p:cTn id="60" dur="200" decel="100000" autoRev="1" fill="hold">
                                          <p:stCondLst>
                                            <p:cond delay="600"/>
                                          </p:stCondLst>
                                        </p:cTn>
                                        <p:tgtEl>
                                          <p:spTgt spid="10"/>
                                        </p:tgtEl>
                                      </p:cBhvr>
                                      <p:from x="100000" y="100000"/>
                                      <p:to x="80000" y="100000"/>
                                    </p:animScale>
                                    <p:anim by="(#ppt_h/3+#ppt_w*0.1)" calcmode="lin" valueType="num">
                                      <p:cBhvr additive="sum">
                                        <p:cTn id="61"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P spid="6"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0"/>
            <a:ext cx="9144000" cy="1555749"/>
          </a:xfrm>
        </p:spPr>
        <p:txBody>
          <a:bodyPr/>
          <a:lstStyle/>
          <a:p>
            <a:pPr algn="l" eaLnBrk="1" hangingPunct="1"/>
            <a:r>
              <a:rPr lang="en-US" sz="2300" dirty="0" smtClean="0"/>
              <a:t>The city of Los Angeles wants to know if there is a connection between physical fitness and air pollution. Fifty volunteers from the mayor’s office agree to be tested. First, they are asked to ride a stationary bike for 1 hour in a pollution-free air chamber. </a:t>
            </a:r>
          </a:p>
        </p:txBody>
      </p:sp>
      <p:sp>
        <p:nvSpPr>
          <p:cNvPr id="15363" name="Content Placeholder 6"/>
          <p:cNvSpPr>
            <a:spLocks noGrp="1"/>
          </p:cNvSpPr>
          <p:nvPr>
            <p:ph sz="half" idx="2"/>
          </p:nvPr>
        </p:nvSpPr>
        <p:spPr>
          <a:xfrm>
            <a:off x="0" y="5257800"/>
            <a:ext cx="9144000" cy="1600200"/>
          </a:xfrm>
        </p:spPr>
        <p:txBody>
          <a:bodyPr/>
          <a:lstStyle/>
          <a:p>
            <a:pPr eaLnBrk="1" hangingPunct="1">
              <a:buFontTx/>
              <a:buNone/>
            </a:pPr>
            <a:r>
              <a:rPr lang="en-US" sz="1800" smtClean="0"/>
              <a:t>Name the control group _________________________________________________</a:t>
            </a:r>
          </a:p>
          <a:p>
            <a:pPr eaLnBrk="1" hangingPunct="1">
              <a:buFontTx/>
              <a:buNone/>
            </a:pPr>
            <a:r>
              <a:rPr lang="en-US" sz="1800" smtClean="0"/>
              <a:t>Name the experimental group ____________________________________________</a:t>
            </a:r>
          </a:p>
          <a:p>
            <a:pPr eaLnBrk="1" hangingPunct="1">
              <a:buFontTx/>
              <a:buNone/>
            </a:pPr>
            <a:r>
              <a:rPr lang="en-US" sz="1800" smtClean="0"/>
              <a:t>Name the independent variable __________________________________________</a:t>
            </a:r>
          </a:p>
          <a:p>
            <a:pPr eaLnBrk="1" hangingPunct="1">
              <a:buFontTx/>
              <a:buNone/>
            </a:pPr>
            <a:r>
              <a:rPr lang="en-US" sz="1800" smtClean="0"/>
              <a:t>Name the dependent variable ____________________________________________</a:t>
            </a:r>
          </a:p>
        </p:txBody>
      </p:sp>
      <p:sp>
        <p:nvSpPr>
          <p:cNvPr id="6" name="TextBox 5"/>
          <p:cNvSpPr txBox="1">
            <a:spLocks noChangeArrowheads="1"/>
          </p:cNvSpPr>
          <p:nvPr/>
        </p:nvSpPr>
        <p:spPr bwMode="auto">
          <a:xfrm>
            <a:off x="3429000" y="51816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Volunteers who breathed common polluted air</a:t>
            </a:r>
          </a:p>
        </p:txBody>
      </p:sp>
      <p:sp>
        <p:nvSpPr>
          <p:cNvPr id="8" name="TextBox 7"/>
          <p:cNvSpPr txBox="1">
            <a:spLocks noChangeArrowheads="1"/>
          </p:cNvSpPr>
          <p:nvPr/>
        </p:nvSpPr>
        <p:spPr bwMode="auto">
          <a:xfrm>
            <a:off x="3429000" y="5562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Volunteers who breathed clean air</a:t>
            </a:r>
          </a:p>
        </p:txBody>
      </p:sp>
      <p:sp>
        <p:nvSpPr>
          <p:cNvPr id="9" name="TextBox 8"/>
          <p:cNvSpPr txBox="1">
            <a:spLocks noChangeArrowheads="1"/>
          </p:cNvSpPr>
          <p:nvPr/>
        </p:nvSpPr>
        <p:spPr bwMode="auto">
          <a:xfrm>
            <a:off x="3505200" y="58674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Calibri" pitchFamily="34" charset="0"/>
              </a:rPr>
              <a:t>Quality of </a:t>
            </a:r>
            <a:r>
              <a:rPr lang="en-US" b="1" dirty="0" smtClean="0">
                <a:latin typeface="Calibri" pitchFamily="34" charset="0"/>
              </a:rPr>
              <a:t>air</a:t>
            </a:r>
            <a:endParaRPr lang="en-US" b="1" dirty="0">
              <a:latin typeface="Calibri" pitchFamily="34" charset="0"/>
            </a:endParaRPr>
          </a:p>
        </p:txBody>
      </p:sp>
      <p:sp>
        <p:nvSpPr>
          <p:cNvPr id="10" name="TextBox 9"/>
          <p:cNvSpPr txBox="1">
            <a:spLocks noChangeArrowheads="1"/>
          </p:cNvSpPr>
          <p:nvPr/>
        </p:nvSpPr>
        <p:spPr bwMode="auto">
          <a:xfrm>
            <a:off x="3429000" y="62484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Heart rates</a:t>
            </a:r>
          </a:p>
        </p:txBody>
      </p:sp>
      <p:pic>
        <p:nvPicPr>
          <p:cNvPr id="4098" name="Picture 2" descr="http://upload.wikimedia.org/wikipedia/commons/thumb/d/dc/USMC-100514-M-1298M-071.jpg/640px-USMC-100514-M-1298M-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00"/>
            <a:ext cx="5029200" cy="335542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p:cNvSpPr txBox="1">
            <a:spLocks/>
          </p:cNvSpPr>
          <p:nvPr/>
        </p:nvSpPr>
        <p:spPr bwMode="auto">
          <a:xfrm>
            <a:off x="0" y="1447800"/>
            <a:ext cx="4114801"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300" dirty="0" smtClean="0"/>
              <a:t>A week later, the volunteers return and are again asked to ride a stationary bike for 1 hour in a chamber filled with air pollutants common to Los Angeles. Their heart rates are monitored throughout the 1 hour bike rides.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from="(-#ppt_w/2)" to="(#ppt_x)" calcmode="lin" valueType="num">
                                      <p:cBhvr>
                                        <p:cTn id="15" dur="600" fill="hold">
                                          <p:stCondLst>
                                            <p:cond delay="0"/>
                                          </p:stCondLst>
                                        </p:cTn>
                                        <p:tgtEl>
                                          <p:spTgt spid="8"/>
                                        </p:tgtEl>
                                        <p:attrNameLst>
                                          <p:attrName>ppt_x</p:attrName>
                                        </p:attrNameLst>
                                      </p:cBhvr>
                                    </p:anim>
                                    <p:anim from="0" to="-1.0" calcmode="lin" valueType="num">
                                      <p:cBhvr>
                                        <p:cTn id="16" dur="200" decel="50000" autoRev="1" fill="hold">
                                          <p:stCondLst>
                                            <p:cond delay="600"/>
                                          </p:stCondLst>
                                        </p:cTn>
                                        <p:tgtEl>
                                          <p:spTgt spid="8"/>
                                        </p:tgtEl>
                                        <p:attrNameLst>
                                          <p:attrName>xshear</p:attrName>
                                        </p:attrNameLst>
                                      </p:cBhvr>
                                    </p:anim>
                                    <p:animScale>
                                      <p:cBhvr>
                                        <p:cTn id="17" dur="200" decel="100000" autoRev="1" fill="hold">
                                          <p:stCondLst>
                                            <p:cond delay="600"/>
                                          </p:stCondLst>
                                        </p:cTn>
                                        <p:tgtEl>
                                          <p:spTgt spid="8"/>
                                        </p:tgtEl>
                                      </p:cBhvr>
                                      <p:from x="100000" y="100000"/>
                                      <p:to x="80000" y="100000"/>
                                    </p:animScale>
                                    <p:anim by="(#ppt_h/3+#ppt_w*0.1)" calcmode="lin" valueType="num">
                                      <p:cBhvr additive="sum">
                                        <p:cTn id="18" dur="200" decel="100000" autoRev="1" fill="hold">
                                          <p:stCondLst>
                                            <p:cond delay="600"/>
                                          </p:stCondLst>
                                        </p:cTn>
                                        <p:tgtEl>
                                          <p:spTgt spid="8"/>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from="(-#ppt_w/2)" to="(#ppt_x)" calcmode="lin" valueType="num">
                                      <p:cBhvr>
                                        <p:cTn id="31" dur="600" fill="hold">
                                          <p:stCondLst>
                                            <p:cond delay="0"/>
                                          </p:stCondLst>
                                        </p:cTn>
                                        <p:tgtEl>
                                          <p:spTgt spid="10"/>
                                        </p:tgtEl>
                                        <p:attrNameLst>
                                          <p:attrName>ppt_x</p:attrName>
                                        </p:attrNameLst>
                                      </p:cBhvr>
                                    </p:anim>
                                    <p:anim from="0" to="-1.0" calcmode="lin" valueType="num">
                                      <p:cBhvr>
                                        <p:cTn id="32" dur="200" decel="50000" autoRev="1" fill="hold">
                                          <p:stCondLst>
                                            <p:cond delay="600"/>
                                          </p:stCondLst>
                                        </p:cTn>
                                        <p:tgtEl>
                                          <p:spTgt spid="10"/>
                                        </p:tgtEl>
                                        <p:attrNameLst>
                                          <p:attrName>xshear</p:attrName>
                                        </p:attrNameLst>
                                      </p:cBhvr>
                                    </p:anim>
                                    <p:animScale>
                                      <p:cBhvr>
                                        <p:cTn id="33" dur="200" decel="100000" autoRev="1" fill="hold">
                                          <p:stCondLst>
                                            <p:cond delay="600"/>
                                          </p:stCondLst>
                                        </p:cTn>
                                        <p:tgtEl>
                                          <p:spTgt spid="10"/>
                                        </p:tgtEl>
                                      </p:cBhvr>
                                      <p:from x="100000" y="100000"/>
                                      <p:to x="80000" y="100000"/>
                                    </p:animScale>
                                    <p:anim by="(#ppt_h/3+#ppt_w*0.1)" calcmode="lin" valueType="num">
                                      <p:cBhvr additive="sum">
                                        <p:cTn id="34"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smtClean="0"/>
              <a:t>Science</a:t>
            </a:r>
            <a:r>
              <a:rPr lang="en-US" sz="2600" dirty="0" smtClean="0"/>
              <a:t>: Process that produces information about natural world</a:t>
            </a:r>
          </a:p>
        </p:txBody>
      </p:sp>
      <p:pic>
        <p:nvPicPr>
          <p:cNvPr id="7181" name="Picture 13" descr="http://upload.wikimedia.org/wikipedia/commons/thumb/1/17/Vitruvian.jpg/350px-Vitruv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4419600" cy="60485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diamond(in)">
                                      <p:cBhvr>
                                        <p:cTn id="7" dur="2000"/>
                                        <p:tgtEl>
                                          <p:spTgt spid="3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0" y="0"/>
            <a:ext cx="9144000" cy="762000"/>
          </a:xfrm>
        </p:spPr>
        <p:txBody>
          <a:bodyPr/>
          <a:lstStyle/>
          <a:p>
            <a:pPr eaLnBrk="1" hangingPunct="1"/>
            <a:r>
              <a:rPr lang="en-US" sz="4000" b="1" dirty="0" smtClean="0">
                <a:solidFill>
                  <a:srgbClr val="0000FF"/>
                </a:solidFill>
              </a:rPr>
              <a:t>4</a:t>
            </a:r>
            <a:r>
              <a:rPr lang="en-US" sz="4000" b="1" baseline="30000" dirty="0" smtClean="0">
                <a:solidFill>
                  <a:srgbClr val="0000FF"/>
                </a:solidFill>
              </a:rPr>
              <a:t>th</a:t>
            </a:r>
            <a:r>
              <a:rPr lang="en-US" sz="4000" b="1" dirty="0" smtClean="0">
                <a:solidFill>
                  <a:srgbClr val="0000FF"/>
                </a:solidFill>
              </a:rPr>
              <a:t> Step: Data Analysis</a:t>
            </a:r>
          </a:p>
        </p:txBody>
      </p:sp>
      <p:sp>
        <p:nvSpPr>
          <p:cNvPr id="10246" name="Rectangle 6"/>
          <p:cNvSpPr>
            <a:spLocks noGrp="1" noChangeArrowheads="1"/>
          </p:cNvSpPr>
          <p:nvPr>
            <p:ph type="body" sz="half" idx="2"/>
          </p:nvPr>
        </p:nvSpPr>
        <p:spPr>
          <a:xfrm>
            <a:off x="0" y="4724400"/>
            <a:ext cx="9144000" cy="2133600"/>
          </a:xfrm>
        </p:spPr>
        <p:txBody>
          <a:bodyPr/>
          <a:lstStyle/>
          <a:p>
            <a:pPr eaLnBrk="1" hangingPunct="1">
              <a:lnSpc>
                <a:spcPct val="90000"/>
              </a:lnSpc>
            </a:pPr>
            <a:r>
              <a:rPr lang="en-US" dirty="0" smtClean="0">
                <a:solidFill>
                  <a:srgbClr val="0000FF"/>
                </a:solidFill>
              </a:rPr>
              <a:t>Data from control group is compared to experimental group</a:t>
            </a:r>
          </a:p>
          <a:p>
            <a:pPr eaLnBrk="1" hangingPunct="1">
              <a:lnSpc>
                <a:spcPct val="90000"/>
              </a:lnSpc>
            </a:pPr>
            <a:r>
              <a:rPr lang="en-US" dirty="0" smtClean="0">
                <a:solidFill>
                  <a:srgbClr val="0000FF"/>
                </a:solidFill>
              </a:rPr>
              <a:t>Hypothesis is either supported or rejected</a:t>
            </a:r>
          </a:p>
          <a:p>
            <a:pPr lvl="1" eaLnBrk="1" hangingPunct="1">
              <a:lnSpc>
                <a:spcPct val="90000"/>
              </a:lnSpc>
            </a:pPr>
            <a:r>
              <a:rPr lang="en-US" dirty="0" smtClean="0">
                <a:solidFill>
                  <a:srgbClr val="0000FF"/>
                </a:solidFill>
              </a:rPr>
              <a:t>Not “proven”</a:t>
            </a:r>
          </a:p>
        </p:txBody>
      </p:sp>
      <p:graphicFrame>
        <p:nvGraphicFramePr>
          <p:cNvPr id="1026" name="Object 9"/>
          <p:cNvGraphicFramePr>
            <a:graphicFrameLocks noChangeAspect="1"/>
          </p:cNvGraphicFramePr>
          <p:nvPr>
            <p:extLst>
              <p:ext uri="{D42A27DB-BD31-4B8C-83A1-F6EECF244321}">
                <p14:modId xmlns:p14="http://schemas.microsoft.com/office/powerpoint/2010/main" val="2146753229"/>
              </p:ext>
            </p:extLst>
          </p:nvPr>
        </p:nvGraphicFramePr>
        <p:xfrm>
          <a:off x="987425" y="762000"/>
          <a:ext cx="6851650" cy="3816350"/>
        </p:xfrm>
        <a:graphic>
          <a:graphicData uri="http://schemas.openxmlformats.org/presentationml/2006/ole">
            <mc:AlternateContent xmlns:mc="http://schemas.openxmlformats.org/markup-compatibility/2006">
              <mc:Choice xmlns:v="urn:schemas-microsoft-com:vml" Requires="v">
                <p:oleObj spid="_x0000_s1065" r:id="rId5" imgW="6852498" imgH="3816427" progId="Excel.Sheet.8">
                  <p:embed/>
                </p:oleObj>
              </mc:Choice>
              <mc:Fallback>
                <p:oleObj r:id="rId5" imgW="6852498" imgH="3816427" progId="Excel.Sheet.8">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425" y="762000"/>
                        <a:ext cx="6851650" cy="381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5"/>
          <p:cNvSpPr txBox="1">
            <a:spLocks noChangeArrowheads="1"/>
          </p:cNvSpPr>
          <p:nvPr/>
        </p:nvSpPr>
        <p:spPr bwMode="auto">
          <a:xfrm>
            <a:off x="3810000" y="3657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Without</a:t>
            </a:r>
          </a:p>
          <a:p>
            <a:pPr eaLnBrk="1" hangingPunct="1"/>
            <a:r>
              <a:rPr lang="en-US"/>
              <a:t>music</a:t>
            </a:r>
          </a:p>
        </p:txBody>
      </p:sp>
      <p:sp>
        <p:nvSpPr>
          <p:cNvPr id="1030" name="TextBox 6"/>
          <p:cNvSpPr txBox="1">
            <a:spLocks noChangeArrowheads="1"/>
          </p:cNvSpPr>
          <p:nvPr/>
        </p:nvSpPr>
        <p:spPr bwMode="auto">
          <a:xfrm>
            <a:off x="6019800" y="3657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With</a:t>
            </a:r>
          </a:p>
          <a:p>
            <a:pPr eaLnBrk="1" hangingPunct="1"/>
            <a:r>
              <a:rPr lang="en-US"/>
              <a:t>music</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246">
                                            <p:txEl>
                                              <p:pRg st="1" end="1"/>
                                            </p:txEl>
                                          </p:spTgt>
                                        </p:tgtEl>
                                        <p:attrNameLst>
                                          <p:attrName>style.visibility</p:attrName>
                                        </p:attrNameLst>
                                      </p:cBhvr>
                                      <p:to>
                                        <p:strVal val="visible"/>
                                      </p:to>
                                    </p:set>
                                    <p:anim calcmode="lin" valueType="num">
                                      <p:cBhvr additive="base">
                                        <p:cTn id="13" dur="500" fill="hold"/>
                                        <p:tgtEl>
                                          <p:spTgt spid="102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6">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10246">
                                            <p:txEl>
                                              <p:pRg st="2" end="2"/>
                                            </p:txEl>
                                          </p:spTgt>
                                        </p:tgtEl>
                                        <p:attrNameLst>
                                          <p:attrName>style.visibility</p:attrName>
                                        </p:attrNameLst>
                                      </p:cBhvr>
                                      <p:to>
                                        <p:strVal val="visible"/>
                                      </p:to>
                                    </p:set>
                                    <p:anim calcmode="lin" valueType="num">
                                      <p:cBhvr additive="base">
                                        <p:cTn id="17" dur="500" fill="hold"/>
                                        <p:tgtEl>
                                          <p:spTgt spid="1024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46">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0"/>
            <a:ext cx="5715000" cy="1143000"/>
          </a:xfrm>
        </p:spPr>
        <p:txBody>
          <a:bodyPr/>
          <a:lstStyle/>
          <a:p>
            <a:pPr eaLnBrk="1" hangingPunct="1"/>
            <a:r>
              <a:rPr lang="en-US" b="1" dirty="0" smtClean="0">
                <a:solidFill>
                  <a:srgbClr val="0000FF"/>
                </a:solidFill>
              </a:rPr>
              <a:t>5</a:t>
            </a:r>
            <a:r>
              <a:rPr lang="en-US" b="1" baseline="30000" dirty="0" smtClean="0">
                <a:solidFill>
                  <a:srgbClr val="0000FF"/>
                </a:solidFill>
              </a:rPr>
              <a:t>th</a:t>
            </a:r>
            <a:r>
              <a:rPr lang="en-US" b="1" dirty="0" smtClean="0">
                <a:solidFill>
                  <a:srgbClr val="0000FF"/>
                </a:solidFill>
              </a:rPr>
              <a:t> Step: Conclusion</a:t>
            </a:r>
          </a:p>
        </p:txBody>
      </p:sp>
      <p:sp>
        <p:nvSpPr>
          <p:cNvPr id="12293" name="Rectangle 5"/>
          <p:cNvSpPr>
            <a:spLocks noGrp="1" noChangeArrowheads="1"/>
          </p:cNvSpPr>
          <p:nvPr>
            <p:ph type="body" sz="half" idx="1"/>
          </p:nvPr>
        </p:nvSpPr>
        <p:spPr>
          <a:xfrm>
            <a:off x="0" y="960438"/>
            <a:ext cx="4267200" cy="5897562"/>
          </a:xfrm>
        </p:spPr>
        <p:txBody>
          <a:bodyPr/>
          <a:lstStyle/>
          <a:p>
            <a:pPr eaLnBrk="1" hangingPunct="1"/>
            <a:r>
              <a:rPr lang="en-US" dirty="0" smtClean="0"/>
              <a:t>Your findings could be shared and repeated by others</a:t>
            </a:r>
          </a:p>
          <a:p>
            <a:pPr eaLnBrk="1" hangingPunct="1"/>
            <a:r>
              <a:rPr lang="en-US" dirty="0" smtClean="0"/>
              <a:t>Theory develops over time</a:t>
            </a:r>
          </a:p>
          <a:p>
            <a:pPr lvl="1" eaLnBrk="1" hangingPunct="1"/>
            <a:r>
              <a:rPr lang="en-US" dirty="0" smtClean="0"/>
              <a:t>Theory = long standing hypothesis</a:t>
            </a:r>
          </a:p>
          <a:p>
            <a:pPr eaLnBrk="1" hangingPunct="1"/>
            <a:r>
              <a:rPr lang="en-US" dirty="0" smtClean="0"/>
              <a:t>Theories and hypotheses change based on new information</a:t>
            </a:r>
          </a:p>
        </p:txBody>
      </p:sp>
      <p:pic>
        <p:nvPicPr>
          <p:cNvPr id="5" name="Picture 4" descr="C:\Documents and Settings\kkobe\Local Settings\Temporary Internet Files\Content.IE5\PTD2E89D\MC900440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7038"/>
            <a:ext cx="2743993" cy="19388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ocuments and Settings\kkobe\Local Settings\Temporary Internet Files\Content.IE5\1GTC6AE0\MC90044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04313">
            <a:off x="7501883" y="367213"/>
            <a:ext cx="794847" cy="1089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334962"/>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521" y="228600"/>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81000"/>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Documents and Settings\kkobe\Local Settings\Temporary Internet Files\Content.IE5\PTD2E89D\MC900440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709302"/>
            <a:ext cx="2743993" cy="1938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Documents and Settings\kkobe\Local Settings\Temporary Internet Files\Content.IE5\1GTC6AE0\MC90044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04313">
            <a:off x="7501883" y="2649477"/>
            <a:ext cx="794847" cy="10897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2617226"/>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521" y="2510864"/>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2663264"/>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Documents and Settings\kkobe\Local Settings\Temporary Internet Files\Content.IE5\PTD2E89D\MC900440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919102"/>
            <a:ext cx="2743993" cy="19388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Documents and Settings\kkobe\Local Settings\Temporary Internet Files\Content.IE5\1GTC6AE0\MC90044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04313">
            <a:off x="7501883" y="4859277"/>
            <a:ext cx="794847" cy="10897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4827026"/>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521" y="4720664"/>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Documents and Settings\kkobe\Local Settings\Temporary Internet Files\Content.IE5\2YDPCFNN\MC9003293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873064"/>
            <a:ext cx="555679" cy="73183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upload.wikimedia.org/wikipedia/commons/f/f7/Evolution_s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030001"/>
            <a:ext cx="4953000" cy="32277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038600" y="1371600"/>
            <a:ext cx="5180463" cy="646331"/>
          </a:xfrm>
          <a:prstGeom prst="rect">
            <a:avLst/>
          </a:prstGeom>
          <a:noFill/>
        </p:spPr>
        <p:txBody>
          <a:bodyPr wrap="square" rtlCol="0">
            <a:spAutoFit/>
          </a:bodyPr>
          <a:lstStyle/>
          <a:p>
            <a:r>
              <a:rPr lang="en-US" b="1" dirty="0" smtClean="0">
                <a:solidFill>
                  <a:srgbClr val="FF0000"/>
                </a:solidFill>
              </a:rPr>
              <a:t>Today, Darwin’s idea of “natural selection” is an accepted scientific theory…</a:t>
            </a:r>
            <a:endParaRPr lang="en-US" b="1" dirty="0">
              <a:solidFill>
                <a:srgbClr val="FF0000"/>
              </a:solidFill>
            </a:endParaRPr>
          </a:p>
        </p:txBody>
      </p:sp>
      <p:sp>
        <p:nvSpPr>
          <p:cNvPr id="22" name="TextBox 21"/>
          <p:cNvSpPr txBox="1"/>
          <p:nvPr/>
        </p:nvSpPr>
        <p:spPr>
          <a:xfrm>
            <a:off x="4192137" y="5345668"/>
            <a:ext cx="5180463" cy="369332"/>
          </a:xfrm>
          <a:prstGeom prst="rect">
            <a:avLst/>
          </a:prstGeom>
          <a:noFill/>
        </p:spPr>
        <p:txBody>
          <a:bodyPr wrap="square" rtlCol="0">
            <a:spAutoFit/>
          </a:bodyPr>
          <a:lstStyle/>
          <a:p>
            <a:r>
              <a:rPr lang="en-US" b="1" dirty="0">
                <a:solidFill>
                  <a:srgbClr val="FF0000"/>
                </a:solidFill>
              </a:rPr>
              <a:t>b</a:t>
            </a:r>
            <a:r>
              <a:rPr lang="en-US" b="1" dirty="0" smtClean="0">
                <a:solidFill>
                  <a:srgbClr val="FF0000"/>
                </a:solidFill>
              </a:rPr>
              <a:t>ut in 1859 is started as his hypothesis.</a:t>
            </a:r>
            <a:endParaRPr lang="en-US" b="1"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randombar(horizontal)">
                                      <p:cBhvr>
                                        <p:cTn id="7" dur="500"/>
                                        <p:tgtEl>
                                          <p:spTgt spid="1229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47" presetClass="exit" presetSubtype="0" repeatCount="indefinite" fill="hold" nodeType="after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par>
                                <p:cTn id="30" presetID="47" presetClass="exit" presetSubtype="0" repeatCount="indefinite" fill="hold" nodeType="withEffect">
                                  <p:stCondLst>
                                    <p:cond delay="0"/>
                                  </p:stCondLst>
                                  <p:childTnLst>
                                    <p:animEffect transition="out" filter="fade">
                                      <p:cBhvr>
                                        <p:cTn id="31" dur="1250"/>
                                        <p:tgtEl>
                                          <p:spTgt spid="8"/>
                                        </p:tgtEl>
                                      </p:cBhvr>
                                    </p:animEffect>
                                    <p:anim calcmode="lin" valueType="num">
                                      <p:cBhvr>
                                        <p:cTn id="32" dur="1250"/>
                                        <p:tgtEl>
                                          <p:spTgt spid="8"/>
                                        </p:tgtEl>
                                        <p:attrNameLst>
                                          <p:attrName>ppt_x</p:attrName>
                                        </p:attrNameLst>
                                      </p:cBhvr>
                                      <p:tavLst>
                                        <p:tav tm="0">
                                          <p:val>
                                            <p:strVal val="ppt_x"/>
                                          </p:val>
                                        </p:tav>
                                        <p:tav tm="100000">
                                          <p:val>
                                            <p:strVal val="ppt_x"/>
                                          </p:val>
                                        </p:tav>
                                      </p:tavLst>
                                    </p:anim>
                                    <p:anim calcmode="lin" valueType="num">
                                      <p:cBhvr>
                                        <p:cTn id="33" dur="1250"/>
                                        <p:tgtEl>
                                          <p:spTgt spid="8"/>
                                        </p:tgtEl>
                                        <p:attrNameLst>
                                          <p:attrName>ppt_y</p:attrName>
                                        </p:attrNameLst>
                                      </p:cBhvr>
                                      <p:tavLst>
                                        <p:tav tm="0">
                                          <p:val>
                                            <p:strVal val="ppt_y"/>
                                          </p:val>
                                        </p:tav>
                                        <p:tav tm="100000">
                                          <p:val>
                                            <p:strVal val="ppt_y-.1"/>
                                          </p:val>
                                        </p:tav>
                                      </p:tavLst>
                                    </p:anim>
                                    <p:set>
                                      <p:cBhvr>
                                        <p:cTn id="34" dur="1" fill="hold">
                                          <p:stCondLst>
                                            <p:cond delay="1249"/>
                                          </p:stCondLst>
                                        </p:cTn>
                                        <p:tgtEl>
                                          <p:spTgt spid="8"/>
                                        </p:tgtEl>
                                        <p:attrNameLst>
                                          <p:attrName>style.visibility</p:attrName>
                                        </p:attrNameLst>
                                      </p:cBhvr>
                                      <p:to>
                                        <p:strVal val="hidden"/>
                                      </p:to>
                                    </p:set>
                                  </p:childTnLst>
                                </p:cTn>
                              </p:par>
                              <p:par>
                                <p:cTn id="35" presetID="47" presetClass="exit" presetSubtype="0" repeatCount="indefinite" fill="hold" nodeType="withEffect">
                                  <p:stCondLst>
                                    <p:cond delay="0"/>
                                  </p:stCondLst>
                                  <p:childTnLst>
                                    <p:animEffect transition="out" filter="fade">
                                      <p:cBhvr>
                                        <p:cTn id="36" dur="750"/>
                                        <p:tgtEl>
                                          <p:spTgt spid="9"/>
                                        </p:tgtEl>
                                      </p:cBhvr>
                                    </p:animEffect>
                                    <p:anim calcmode="lin" valueType="num">
                                      <p:cBhvr>
                                        <p:cTn id="37" dur="750"/>
                                        <p:tgtEl>
                                          <p:spTgt spid="9"/>
                                        </p:tgtEl>
                                        <p:attrNameLst>
                                          <p:attrName>ppt_x</p:attrName>
                                        </p:attrNameLst>
                                      </p:cBhvr>
                                      <p:tavLst>
                                        <p:tav tm="0">
                                          <p:val>
                                            <p:strVal val="ppt_x"/>
                                          </p:val>
                                        </p:tav>
                                        <p:tav tm="100000">
                                          <p:val>
                                            <p:strVal val="ppt_x"/>
                                          </p:val>
                                        </p:tav>
                                      </p:tavLst>
                                    </p:anim>
                                    <p:anim calcmode="lin" valueType="num">
                                      <p:cBhvr>
                                        <p:cTn id="38" dur="750"/>
                                        <p:tgtEl>
                                          <p:spTgt spid="9"/>
                                        </p:tgtEl>
                                        <p:attrNameLst>
                                          <p:attrName>ppt_y</p:attrName>
                                        </p:attrNameLst>
                                      </p:cBhvr>
                                      <p:tavLst>
                                        <p:tav tm="0">
                                          <p:val>
                                            <p:strVal val="ppt_y"/>
                                          </p:val>
                                        </p:tav>
                                        <p:tav tm="100000">
                                          <p:val>
                                            <p:strVal val="ppt_y-.1"/>
                                          </p:val>
                                        </p:tav>
                                      </p:tavLst>
                                    </p:anim>
                                    <p:set>
                                      <p:cBhvr>
                                        <p:cTn id="39" dur="1" fill="hold">
                                          <p:stCondLst>
                                            <p:cond delay="749"/>
                                          </p:stCondLst>
                                        </p:cTn>
                                        <p:tgtEl>
                                          <p:spTgt spid="9"/>
                                        </p:tgtEl>
                                        <p:attrNameLst>
                                          <p:attrName>style.visibility</p:attrName>
                                        </p:attrNameLst>
                                      </p:cBhvr>
                                      <p:to>
                                        <p:strVal val="hidden"/>
                                      </p:to>
                                    </p:set>
                                  </p:childTnLst>
                                </p:cTn>
                              </p:par>
                            </p:childTnLst>
                          </p:cTn>
                        </p:par>
                        <p:par>
                          <p:cTn id="40" fill="hold">
                            <p:stCondLst>
                              <p:cond delay="2250"/>
                            </p:stCondLst>
                            <p:childTnLst>
                              <p:par>
                                <p:cTn id="41" presetID="22" presetClass="entr" presetSubtype="4" fill="hold" nodeType="afterEffect">
                                  <p:stCondLst>
                                    <p:cond delay="100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par>
                          <p:cTn id="44" fill="hold">
                            <p:stCondLst>
                              <p:cond delay="37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4250"/>
                            </p:stCondLst>
                            <p:childTnLst>
                              <p:par>
                                <p:cTn id="58" presetID="47" presetClass="exit" presetSubtype="0" repeatCount="indefinite" fill="hold" nodeType="afterEffect">
                                  <p:stCondLst>
                                    <p:cond delay="0"/>
                                  </p:stCondLst>
                                  <p:childTnLst>
                                    <p:animEffect transition="out" filter="fade">
                                      <p:cBhvr>
                                        <p:cTn id="59" dur="1000"/>
                                        <p:tgtEl>
                                          <p:spTgt spid="12"/>
                                        </p:tgtEl>
                                      </p:cBhvr>
                                    </p:animEffect>
                                    <p:anim calcmode="lin" valueType="num">
                                      <p:cBhvr>
                                        <p:cTn id="60" dur="1000"/>
                                        <p:tgtEl>
                                          <p:spTgt spid="12"/>
                                        </p:tgtEl>
                                        <p:attrNameLst>
                                          <p:attrName>ppt_x</p:attrName>
                                        </p:attrNameLst>
                                      </p:cBhvr>
                                      <p:tavLst>
                                        <p:tav tm="0">
                                          <p:val>
                                            <p:strVal val="ppt_x"/>
                                          </p:val>
                                        </p:tav>
                                        <p:tav tm="100000">
                                          <p:val>
                                            <p:strVal val="ppt_x"/>
                                          </p:val>
                                        </p:tav>
                                      </p:tavLst>
                                    </p:anim>
                                    <p:anim calcmode="lin" valueType="num">
                                      <p:cBhvr>
                                        <p:cTn id="61" dur="1000"/>
                                        <p:tgtEl>
                                          <p:spTgt spid="12"/>
                                        </p:tgtEl>
                                        <p:attrNameLst>
                                          <p:attrName>ppt_y</p:attrName>
                                        </p:attrNameLst>
                                      </p:cBhvr>
                                      <p:tavLst>
                                        <p:tav tm="0">
                                          <p:val>
                                            <p:strVal val="ppt_y"/>
                                          </p:val>
                                        </p:tav>
                                        <p:tav tm="100000">
                                          <p:val>
                                            <p:strVal val="ppt_y-.1"/>
                                          </p:val>
                                        </p:tav>
                                      </p:tavLst>
                                    </p:anim>
                                    <p:set>
                                      <p:cBhvr>
                                        <p:cTn id="62" dur="1" fill="hold">
                                          <p:stCondLst>
                                            <p:cond delay="999"/>
                                          </p:stCondLst>
                                        </p:cTn>
                                        <p:tgtEl>
                                          <p:spTgt spid="12"/>
                                        </p:tgtEl>
                                        <p:attrNameLst>
                                          <p:attrName>style.visibility</p:attrName>
                                        </p:attrNameLst>
                                      </p:cBhvr>
                                      <p:to>
                                        <p:strVal val="hidden"/>
                                      </p:to>
                                    </p:set>
                                  </p:childTnLst>
                                </p:cTn>
                              </p:par>
                              <p:par>
                                <p:cTn id="63" presetID="47" presetClass="exit" presetSubtype="0" repeatCount="indefinite" fill="hold" nodeType="withEffect">
                                  <p:stCondLst>
                                    <p:cond delay="0"/>
                                  </p:stCondLst>
                                  <p:childTnLst>
                                    <p:animEffect transition="out" filter="fade">
                                      <p:cBhvr>
                                        <p:cTn id="64" dur="1250"/>
                                        <p:tgtEl>
                                          <p:spTgt spid="13"/>
                                        </p:tgtEl>
                                      </p:cBhvr>
                                    </p:animEffect>
                                    <p:anim calcmode="lin" valueType="num">
                                      <p:cBhvr>
                                        <p:cTn id="65" dur="1250"/>
                                        <p:tgtEl>
                                          <p:spTgt spid="13"/>
                                        </p:tgtEl>
                                        <p:attrNameLst>
                                          <p:attrName>ppt_x</p:attrName>
                                        </p:attrNameLst>
                                      </p:cBhvr>
                                      <p:tavLst>
                                        <p:tav tm="0">
                                          <p:val>
                                            <p:strVal val="ppt_x"/>
                                          </p:val>
                                        </p:tav>
                                        <p:tav tm="100000">
                                          <p:val>
                                            <p:strVal val="ppt_x"/>
                                          </p:val>
                                        </p:tav>
                                      </p:tavLst>
                                    </p:anim>
                                    <p:anim calcmode="lin" valueType="num">
                                      <p:cBhvr>
                                        <p:cTn id="66" dur="1250"/>
                                        <p:tgtEl>
                                          <p:spTgt spid="13"/>
                                        </p:tgtEl>
                                        <p:attrNameLst>
                                          <p:attrName>ppt_y</p:attrName>
                                        </p:attrNameLst>
                                      </p:cBhvr>
                                      <p:tavLst>
                                        <p:tav tm="0">
                                          <p:val>
                                            <p:strVal val="ppt_y"/>
                                          </p:val>
                                        </p:tav>
                                        <p:tav tm="100000">
                                          <p:val>
                                            <p:strVal val="ppt_y-.1"/>
                                          </p:val>
                                        </p:tav>
                                      </p:tavLst>
                                    </p:anim>
                                    <p:set>
                                      <p:cBhvr>
                                        <p:cTn id="67" dur="1" fill="hold">
                                          <p:stCondLst>
                                            <p:cond delay="1249"/>
                                          </p:stCondLst>
                                        </p:cTn>
                                        <p:tgtEl>
                                          <p:spTgt spid="13"/>
                                        </p:tgtEl>
                                        <p:attrNameLst>
                                          <p:attrName>style.visibility</p:attrName>
                                        </p:attrNameLst>
                                      </p:cBhvr>
                                      <p:to>
                                        <p:strVal val="hidden"/>
                                      </p:to>
                                    </p:set>
                                  </p:childTnLst>
                                </p:cTn>
                              </p:par>
                              <p:par>
                                <p:cTn id="68" presetID="47" presetClass="exit" presetSubtype="0" repeatCount="indefinite" fill="hold" nodeType="withEffect">
                                  <p:stCondLst>
                                    <p:cond delay="0"/>
                                  </p:stCondLst>
                                  <p:childTnLst>
                                    <p:animEffect transition="out" filter="fade">
                                      <p:cBhvr>
                                        <p:cTn id="69" dur="750"/>
                                        <p:tgtEl>
                                          <p:spTgt spid="14"/>
                                        </p:tgtEl>
                                      </p:cBhvr>
                                    </p:animEffect>
                                    <p:anim calcmode="lin" valueType="num">
                                      <p:cBhvr>
                                        <p:cTn id="70" dur="750"/>
                                        <p:tgtEl>
                                          <p:spTgt spid="14"/>
                                        </p:tgtEl>
                                        <p:attrNameLst>
                                          <p:attrName>ppt_x</p:attrName>
                                        </p:attrNameLst>
                                      </p:cBhvr>
                                      <p:tavLst>
                                        <p:tav tm="0">
                                          <p:val>
                                            <p:strVal val="ppt_x"/>
                                          </p:val>
                                        </p:tav>
                                        <p:tav tm="100000">
                                          <p:val>
                                            <p:strVal val="ppt_x"/>
                                          </p:val>
                                        </p:tav>
                                      </p:tavLst>
                                    </p:anim>
                                    <p:anim calcmode="lin" valueType="num">
                                      <p:cBhvr>
                                        <p:cTn id="71" dur="750"/>
                                        <p:tgtEl>
                                          <p:spTgt spid="14"/>
                                        </p:tgtEl>
                                        <p:attrNameLst>
                                          <p:attrName>ppt_y</p:attrName>
                                        </p:attrNameLst>
                                      </p:cBhvr>
                                      <p:tavLst>
                                        <p:tav tm="0">
                                          <p:val>
                                            <p:strVal val="ppt_y"/>
                                          </p:val>
                                        </p:tav>
                                        <p:tav tm="100000">
                                          <p:val>
                                            <p:strVal val="ppt_y-.1"/>
                                          </p:val>
                                        </p:tav>
                                      </p:tavLst>
                                    </p:anim>
                                    <p:set>
                                      <p:cBhvr>
                                        <p:cTn id="72" dur="1" fill="hold">
                                          <p:stCondLst>
                                            <p:cond delay="749"/>
                                          </p:stCondLst>
                                        </p:cTn>
                                        <p:tgtEl>
                                          <p:spTgt spid="14"/>
                                        </p:tgtEl>
                                        <p:attrNameLst>
                                          <p:attrName>style.visibility</p:attrName>
                                        </p:attrNameLst>
                                      </p:cBhvr>
                                      <p:to>
                                        <p:strVal val="hidden"/>
                                      </p:to>
                                    </p:set>
                                  </p:childTnLst>
                                </p:cTn>
                              </p:par>
                            </p:childTnLst>
                          </p:cTn>
                        </p:par>
                        <p:par>
                          <p:cTn id="73" fill="hold">
                            <p:stCondLst>
                              <p:cond delay="5500"/>
                            </p:stCondLst>
                            <p:childTnLst>
                              <p:par>
                                <p:cTn id="74" presetID="22" presetClass="entr" presetSubtype="4" fill="hold" nodeType="afterEffect">
                                  <p:stCondLst>
                                    <p:cond delay="100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childTnLst>
                          </p:cTn>
                        </p:par>
                        <p:par>
                          <p:cTn id="77" fill="hold">
                            <p:stCondLst>
                              <p:cond delay="7000"/>
                            </p:stCondLst>
                            <p:childTnLst>
                              <p:par>
                                <p:cTn id="78" presetID="10" presetClass="entr" presetSubtype="0"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10"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10" presetClass="entr" presetSubtype="0"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par>
                                <p:cTn id="87" presetID="10"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par>
                          <p:cTn id="90" fill="hold">
                            <p:stCondLst>
                              <p:cond delay="7500"/>
                            </p:stCondLst>
                            <p:childTnLst>
                              <p:par>
                                <p:cTn id="91" presetID="47" presetClass="exit" presetSubtype="0" repeatCount="indefinite" fill="hold" nodeType="afterEffect">
                                  <p:stCondLst>
                                    <p:cond delay="0"/>
                                  </p:stCondLst>
                                  <p:childTnLst>
                                    <p:animEffect transition="out" filter="fade">
                                      <p:cBhvr>
                                        <p:cTn id="92" dur="1000"/>
                                        <p:tgtEl>
                                          <p:spTgt spid="17"/>
                                        </p:tgtEl>
                                      </p:cBhvr>
                                    </p:animEffect>
                                    <p:anim calcmode="lin" valueType="num">
                                      <p:cBhvr>
                                        <p:cTn id="93" dur="1000"/>
                                        <p:tgtEl>
                                          <p:spTgt spid="17"/>
                                        </p:tgtEl>
                                        <p:attrNameLst>
                                          <p:attrName>ppt_x</p:attrName>
                                        </p:attrNameLst>
                                      </p:cBhvr>
                                      <p:tavLst>
                                        <p:tav tm="0">
                                          <p:val>
                                            <p:strVal val="ppt_x"/>
                                          </p:val>
                                        </p:tav>
                                        <p:tav tm="100000">
                                          <p:val>
                                            <p:strVal val="ppt_x"/>
                                          </p:val>
                                        </p:tav>
                                      </p:tavLst>
                                    </p:anim>
                                    <p:anim calcmode="lin" valueType="num">
                                      <p:cBhvr>
                                        <p:cTn id="94" dur="1000"/>
                                        <p:tgtEl>
                                          <p:spTgt spid="17"/>
                                        </p:tgtEl>
                                        <p:attrNameLst>
                                          <p:attrName>ppt_y</p:attrName>
                                        </p:attrNameLst>
                                      </p:cBhvr>
                                      <p:tavLst>
                                        <p:tav tm="0">
                                          <p:val>
                                            <p:strVal val="ppt_y"/>
                                          </p:val>
                                        </p:tav>
                                        <p:tav tm="100000">
                                          <p:val>
                                            <p:strVal val="ppt_y-.1"/>
                                          </p:val>
                                        </p:tav>
                                      </p:tavLst>
                                    </p:anim>
                                    <p:set>
                                      <p:cBhvr>
                                        <p:cTn id="95" dur="1" fill="hold">
                                          <p:stCondLst>
                                            <p:cond delay="999"/>
                                          </p:stCondLst>
                                        </p:cTn>
                                        <p:tgtEl>
                                          <p:spTgt spid="17"/>
                                        </p:tgtEl>
                                        <p:attrNameLst>
                                          <p:attrName>style.visibility</p:attrName>
                                        </p:attrNameLst>
                                      </p:cBhvr>
                                      <p:to>
                                        <p:strVal val="hidden"/>
                                      </p:to>
                                    </p:set>
                                  </p:childTnLst>
                                </p:cTn>
                              </p:par>
                              <p:par>
                                <p:cTn id="96" presetID="47" presetClass="exit" presetSubtype="0" repeatCount="indefinite" fill="hold" nodeType="withEffect">
                                  <p:stCondLst>
                                    <p:cond delay="0"/>
                                  </p:stCondLst>
                                  <p:childTnLst>
                                    <p:animEffect transition="out" filter="fade">
                                      <p:cBhvr>
                                        <p:cTn id="97" dur="1250"/>
                                        <p:tgtEl>
                                          <p:spTgt spid="18"/>
                                        </p:tgtEl>
                                      </p:cBhvr>
                                    </p:animEffect>
                                    <p:anim calcmode="lin" valueType="num">
                                      <p:cBhvr>
                                        <p:cTn id="98" dur="1250"/>
                                        <p:tgtEl>
                                          <p:spTgt spid="18"/>
                                        </p:tgtEl>
                                        <p:attrNameLst>
                                          <p:attrName>ppt_x</p:attrName>
                                        </p:attrNameLst>
                                      </p:cBhvr>
                                      <p:tavLst>
                                        <p:tav tm="0">
                                          <p:val>
                                            <p:strVal val="ppt_x"/>
                                          </p:val>
                                        </p:tav>
                                        <p:tav tm="100000">
                                          <p:val>
                                            <p:strVal val="ppt_x"/>
                                          </p:val>
                                        </p:tav>
                                      </p:tavLst>
                                    </p:anim>
                                    <p:anim calcmode="lin" valueType="num">
                                      <p:cBhvr>
                                        <p:cTn id="99" dur="1250"/>
                                        <p:tgtEl>
                                          <p:spTgt spid="18"/>
                                        </p:tgtEl>
                                        <p:attrNameLst>
                                          <p:attrName>ppt_y</p:attrName>
                                        </p:attrNameLst>
                                      </p:cBhvr>
                                      <p:tavLst>
                                        <p:tav tm="0">
                                          <p:val>
                                            <p:strVal val="ppt_y"/>
                                          </p:val>
                                        </p:tav>
                                        <p:tav tm="100000">
                                          <p:val>
                                            <p:strVal val="ppt_y-.1"/>
                                          </p:val>
                                        </p:tav>
                                      </p:tavLst>
                                    </p:anim>
                                    <p:set>
                                      <p:cBhvr>
                                        <p:cTn id="100" dur="1" fill="hold">
                                          <p:stCondLst>
                                            <p:cond delay="1249"/>
                                          </p:stCondLst>
                                        </p:cTn>
                                        <p:tgtEl>
                                          <p:spTgt spid="18"/>
                                        </p:tgtEl>
                                        <p:attrNameLst>
                                          <p:attrName>style.visibility</p:attrName>
                                        </p:attrNameLst>
                                      </p:cBhvr>
                                      <p:to>
                                        <p:strVal val="hidden"/>
                                      </p:to>
                                    </p:set>
                                  </p:childTnLst>
                                </p:cTn>
                              </p:par>
                              <p:par>
                                <p:cTn id="101" presetID="47" presetClass="exit" presetSubtype="0" repeatCount="indefinite" fill="hold" nodeType="withEffect">
                                  <p:stCondLst>
                                    <p:cond delay="0"/>
                                  </p:stCondLst>
                                  <p:childTnLst>
                                    <p:animEffect transition="out" filter="fade">
                                      <p:cBhvr>
                                        <p:cTn id="102" dur="750"/>
                                        <p:tgtEl>
                                          <p:spTgt spid="19"/>
                                        </p:tgtEl>
                                      </p:cBhvr>
                                    </p:animEffect>
                                    <p:anim calcmode="lin" valueType="num">
                                      <p:cBhvr>
                                        <p:cTn id="103" dur="750"/>
                                        <p:tgtEl>
                                          <p:spTgt spid="19"/>
                                        </p:tgtEl>
                                        <p:attrNameLst>
                                          <p:attrName>ppt_x</p:attrName>
                                        </p:attrNameLst>
                                      </p:cBhvr>
                                      <p:tavLst>
                                        <p:tav tm="0">
                                          <p:val>
                                            <p:strVal val="ppt_x"/>
                                          </p:val>
                                        </p:tav>
                                        <p:tav tm="100000">
                                          <p:val>
                                            <p:strVal val="ppt_x"/>
                                          </p:val>
                                        </p:tav>
                                      </p:tavLst>
                                    </p:anim>
                                    <p:anim calcmode="lin" valueType="num">
                                      <p:cBhvr>
                                        <p:cTn id="104" dur="750"/>
                                        <p:tgtEl>
                                          <p:spTgt spid="19"/>
                                        </p:tgtEl>
                                        <p:attrNameLst>
                                          <p:attrName>ppt_y</p:attrName>
                                        </p:attrNameLst>
                                      </p:cBhvr>
                                      <p:tavLst>
                                        <p:tav tm="0">
                                          <p:val>
                                            <p:strVal val="ppt_y"/>
                                          </p:val>
                                        </p:tav>
                                        <p:tav tm="100000">
                                          <p:val>
                                            <p:strVal val="ppt_y-.1"/>
                                          </p:val>
                                        </p:tav>
                                      </p:tavLst>
                                    </p:anim>
                                    <p:set>
                                      <p:cBhvr>
                                        <p:cTn id="105" dur="1" fill="hold">
                                          <p:stCondLst>
                                            <p:cond delay="749"/>
                                          </p:stCondLst>
                                        </p:cTn>
                                        <p:tgtEl>
                                          <p:spTgt spid="1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2293">
                                            <p:txEl>
                                              <p:pRg st="1" end="1"/>
                                            </p:txEl>
                                          </p:spTgt>
                                        </p:tgtEl>
                                        <p:attrNameLst>
                                          <p:attrName>style.visibility</p:attrName>
                                        </p:attrNameLst>
                                      </p:cBhvr>
                                      <p:to>
                                        <p:strVal val="visible"/>
                                      </p:to>
                                    </p:set>
                                    <p:animEffect transition="in" filter="randombar(horizontal)">
                                      <p:cBhvr>
                                        <p:cTn id="110" dur="500"/>
                                        <p:tgtEl>
                                          <p:spTgt spid="12293">
                                            <p:txEl>
                                              <p:pRg st="1" end="1"/>
                                            </p:txEl>
                                          </p:spTgt>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12293">
                                            <p:txEl>
                                              <p:pRg st="2" end="2"/>
                                            </p:txEl>
                                          </p:spTgt>
                                        </p:tgtEl>
                                        <p:attrNameLst>
                                          <p:attrName>style.visibility</p:attrName>
                                        </p:attrNameLst>
                                      </p:cBhvr>
                                      <p:to>
                                        <p:strVal val="visible"/>
                                      </p:to>
                                    </p:set>
                                    <p:animEffect transition="in" filter="randombar(horizontal)">
                                      <p:cBhvr>
                                        <p:cTn id="113" dur="500"/>
                                        <p:tgtEl>
                                          <p:spTgt spid="12293">
                                            <p:txEl>
                                              <p:pRg st="2" end="2"/>
                                            </p:txEl>
                                          </p:spTgt>
                                        </p:tgtEl>
                                      </p:cBhvr>
                                    </p:animEffect>
                                  </p:childTnLst>
                                </p:cTn>
                              </p:par>
                              <p:par>
                                <p:cTn id="114" presetID="1" presetClass="exit" presetSubtype="0" fill="hold" nodeType="withEffect">
                                  <p:stCondLst>
                                    <p:cond delay="0"/>
                                  </p:stCondLst>
                                  <p:childTnLst>
                                    <p:set>
                                      <p:cBhvr>
                                        <p:cTn id="115" dur="1" fill="hold">
                                          <p:stCondLst>
                                            <p:cond delay="0"/>
                                          </p:stCondLst>
                                        </p:cTn>
                                        <p:tgtEl>
                                          <p:spTgt spid="5"/>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6"/>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7"/>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8"/>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9"/>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0"/>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1"/>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2"/>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3"/>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14"/>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15"/>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16"/>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17"/>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18"/>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9"/>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819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iterate type="lt">
                                    <p:tmPct val="10000"/>
                                  </p:iterate>
                                  <p:childTnLst>
                                    <p:set>
                                      <p:cBhvr>
                                        <p:cTn id="149" dur="1" fill="hold">
                                          <p:stCondLst>
                                            <p:cond delay="0"/>
                                          </p:stCondLst>
                                        </p:cTn>
                                        <p:tgtEl>
                                          <p:spTgt spid="21"/>
                                        </p:tgtEl>
                                        <p:attrNameLst>
                                          <p:attrName>style.visibility</p:attrName>
                                        </p:attrNameLst>
                                      </p:cBhvr>
                                      <p:to>
                                        <p:strVal val="visible"/>
                                      </p:to>
                                    </p:set>
                                    <p:anim calcmode="lin" valueType="num">
                                      <p:cBhvr additive="base">
                                        <p:cTn id="150" dur="200" fill="hold"/>
                                        <p:tgtEl>
                                          <p:spTgt spid="21"/>
                                        </p:tgtEl>
                                        <p:attrNameLst>
                                          <p:attrName>ppt_x</p:attrName>
                                        </p:attrNameLst>
                                      </p:cBhvr>
                                      <p:tavLst>
                                        <p:tav tm="0">
                                          <p:val>
                                            <p:strVal val="#ppt_x"/>
                                          </p:val>
                                        </p:tav>
                                        <p:tav tm="100000">
                                          <p:val>
                                            <p:strVal val="#ppt_x"/>
                                          </p:val>
                                        </p:tav>
                                      </p:tavLst>
                                    </p:anim>
                                    <p:anim calcmode="lin" valueType="num">
                                      <p:cBhvr additive="base">
                                        <p:cTn id="151" dur="2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iterate type="lt">
                                    <p:tmPct val="10000"/>
                                  </p:iterate>
                                  <p:childTnLst>
                                    <p:set>
                                      <p:cBhvr>
                                        <p:cTn id="155" dur="1" fill="hold">
                                          <p:stCondLst>
                                            <p:cond delay="0"/>
                                          </p:stCondLst>
                                        </p:cTn>
                                        <p:tgtEl>
                                          <p:spTgt spid="22"/>
                                        </p:tgtEl>
                                        <p:attrNameLst>
                                          <p:attrName>style.visibility</p:attrName>
                                        </p:attrNameLst>
                                      </p:cBhvr>
                                      <p:to>
                                        <p:strVal val="visible"/>
                                      </p:to>
                                    </p:set>
                                    <p:anim calcmode="lin" valueType="num">
                                      <p:cBhvr additive="base">
                                        <p:cTn id="156" dur="200" fill="hold"/>
                                        <p:tgtEl>
                                          <p:spTgt spid="22"/>
                                        </p:tgtEl>
                                        <p:attrNameLst>
                                          <p:attrName>ppt_x</p:attrName>
                                        </p:attrNameLst>
                                      </p:cBhvr>
                                      <p:tavLst>
                                        <p:tav tm="0">
                                          <p:val>
                                            <p:strVal val="#ppt_x"/>
                                          </p:val>
                                        </p:tav>
                                        <p:tav tm="100000">
                                          <p:val>
                                            <p:strVal val="#ppt_x"/>
                                          </p:val>
                                        </p:tav>
                                      </p:tavLst>
                                    </p:anim>
                                    <p:anim calcmode="lin" valueType="num">
                                      <p:cBhvr additive="base">
                                        <p:cTn id="157" dur="2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4" presetClass="entr" presetSubtype="10" fill="hold" grpId="0" nodeType="clickEffect">
                                  <p:stCondLst>
                                    <p:cond delay="0"/>
                                  </p:stCondLst>
                                  <p:childTnLst>
                                    <p:set>
                                      <p:cBhvr>
                                        <p:cTn id="161" dur="1" fill="hold">
                                          <p:stCondLst>
                                            <p:cond delay="0"/>
                                          </p:stCondLst>
                                        </p:cTn>
                                        <p:tgtEl>
                                          <p:spTgt spid="12293">
                                            <p:txEl>
                                              <p:pRg st="3" end="3"/>
                                            </p:txEl>
                                          </p:spTgt>
                                        </p:tgtEl>
                                        <p:attrNameLst>
                                          <p:attrName>style.visibility</p:attrName>
                                        </p:attrNameLst>
                                      </p:cBhvr>
                                      <p:to>
                                        <p:strVal val="visible"/>
                                      </p:to>
                                    </p:set>
                                    <p:animEffect transition="in" filter="randombar(horizontal)">
                                      <p:cBhvr>
                                        <p:cTn id="162" dur="5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uiExpand="1" build="p"/>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14400"/>
          </a:xfrm>
        </p:spPr>
        <p:txBody>
          <a:bodyPr/>
          <a:lstStyle/>
          <a:p>
            <a:pPr eaLnBrk="1" hangingPunct="1"/>
            <a:r>
              <a:rPr lang="en-US" sz="5000" dirty="0" smtClean="0"/>
              <a:t>Review</a:t>
            </a:r>
          </a:p>
        </p:txBody>
      </p:sp>
      <p:sp>
        <p:nvSpPr>
          <p:cNvPr id="19459" name="Rectangle 3"/>
          <p:cNvSpPr>
            <a:spLocks noGrp="1" noChangeArrowheads="1"/>
          </p:cNvSpPr>
          <p:nvPr>
            <p:ph type="body" idx="1"/>
          </p:nvPr>
        </p:nvSpPr>
        <p:spPr>
          <a:xfrm>
            <a:off x="0" y="990600"/>
            <a:ext cx="9144000" cy="5867400"/>
          </a:xfrm>
        </p:spPr>
        <p:txBody>
          <a:bodyPr/>
          <a:lstStyle/>
          <a:p>
            <a:pPr marL="609600" indent="-609600" eaLnBrk="1" hangingPunct="1">
              <a:buFontTx/>
              <a:buAutoNum type="arabicParenR"/>
            </a:pPr>
            <a:r>
              <a:rPr lang="en-US" sz="2100" dirty="0" smtClean="0"/>
              <a:t>Place the 5 steps of the scientific method in order from start to finish.</a:t>
            </a:r>
          </a:p>
          <a:p>
            <a:pPr marL="627063" lvl="1" indent="-169863" eaLnBrk="1" hangingPunct="1">
              <a:buFontTx/>
              <a:buNone/>
            </a:pPr>
            <a:r>
              <a:rPr lang="en-US" sz="2100" dirty="0" smtClean="0"/>
              <a:t>	Data analysis, Observation, Conclusion, Experimentation, Hypothesis</a:t>
            </a:r>
          </a:p>
          <a:p>
            <a:pPr marL="609600" indent="-609600" eaLnBrk="1" hangingPunct="1">
              <a:buFontTx/>
              <a:buAutoNum type="arabicParenR"/>
            </a:pPr>
            <a:r>
              <a:rPr lang="en-US" sz="2100" dirty="0" smtClean="0"/>
              <a:t>In which stage of the scientific method are graphs usually created?</a:t>
            </a:r>
          </a:p>
          <a:p>
            <a:pPr marL="609600" indent="-609600" eaLnBrk="1" hangingPunct="1">
              <a:buFontTx/>
              <a:buAutoNum type="arabicParenR"/>
            </a:pPr>
            <a:r>
              <a:rPr lang="en-US" sz="2100" dirty="0" smtClean="0"/>
              <a:t>In which stage of the scientific method are the two variables identified?</a:t>
            </a:r>
          </a:p>
          <a:p>
            <a:pPr marL="609600" indent="-609600" eaLnBrk="1" hangingPunct="1">
              <a:buFontTx/>
              <a:buAutoNum type="arabicParenR"/>
            </a:pPr>
            <a:r>
              <a:rPr lang="en-US" sz="2100" dirty="0" smtClean="0"/>
              <a:t>Which variable is the difference between the control and experimental group?</a:t>
            </a:r>
          </a:p>
          <a:p>
            <a:pPr marL="609600" indent="-609600" eaLnBrk="1" hangingPunct="1">
              <a:buFontTx/>
              <a:buAutoNum type="arabicParenR"/>
            </a:pPr>
            <a:r>
              <a:rPr lang="en-US" sz="2100" dirty="0" smtClean="0"/>
              <a:t>Which group of an experiment is used for comparison and contains no changes?</a:t>
            </a:r>
          </a:p>
          <a:p>
            <a:pPr marL="609600" indent="-609600" eaLnBrk="1" hangingPunct="1">
              <a:buFontTx/>
              <a:buAutoNum type="arabicParenR"/>
            </a:pPr>
            <a:r>
              <a:rPr lang="en-US" sz="2100" dirty="0" smtClean="0"/>
              <a:t>How many independent variables should exist in a well designed experiment?</a:t>
            </a:r>
          </a:p>
          <a:p>
            <a:pPr marL="609600" indent="-609600" eaLnBrk="1" hangingPunct="1">
              <a:buFontTx/>
              <a:buAutoNum type="arabicParenR"/>
            </a:pPr>
            <a:r>
              <a:rPr lang="en-US" sz="2100" dirty="0" smtClean="0"/>
              <a:t>What is the data collected from the independent variable called?</a:t>
            </a:r>
          </a:p>
          <a:p>
            <a:pPr marL="609600" indent="-609600" eaLnBrk="1" hangingPunct="1">
              <a:buFontTx/>
              <a:buAutoNum type="arabicParenR"/>
            </a:pPr>
            <a:r>
              <a:rPr lang="en-US" sz="2100" dirty="0" smtClean="0"/>
              <a:t>Vocabulary: Science, Scientific method, Hypothesis, Control group, Experimental group, Independent variable, Dependent variable, Theory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smtClean="0"/>
              <a:t>Science</a:t>
            </a:r>
            <a:r>
              <a:rPr lang="en-US" sz="2600" dirty="0" smtClean="0"/>
              <a:t>: Process that produces information about natural world</a:t>
            </a:r>
          </a:p>
          <a:p>
            <a:pPr eaLnBrk="1" hangingPunct="1"/>
            <a:r>
              <a:rPr lang="en-US" sz="2600" dirty="0" smtClean="0"/>
              <a:t>Objective</a:t>
            </a:r>
          </a:p>
        </p:txBody>
      </p:sp>
      <p:pic>
        <p:nvPicPr>
          <p:cNvPr id="12290" name="Picture 2" descr="C:\Documents and Settings\kkobe\Local Settings\Temporary Internet Files\Content.IE5\1GTC6AE0\MC9002153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274358"/>
            <a:ext cx="4953000" cy="55916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648200" y="4953000"/>
            <a:ext cx="1447800" cy="5095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Bias idea</a:t>
            </a:r>
            <a:endParaRPr lang="en-US" b="1" dirty="0"/>
          </a:p>
        </p:txBody>
      </p:sp>
      <p:sp>
        <p:nvSpPr>
          <p:cNvPr id="14" name="Rectangle 13"/>
          <p:cNvSpPr/>
          <p:nvPr/>
        </p:nvSpPr>
        <p:spPr>
          <a:xfrm>
            <a:off x="7315200" y="3352800"/>
            <a:ext cx="1447800" cy="5095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Reality</a:t>
            </a:r>
            <a:endParaRPr lang="en-US" b="1" dirty="0"/>
          </a:p>
        </p:txBody>
      </p:sp>
    </p:spTree>
    <p:extLst>
      <p:ext uri="{BB962C8B-B14F-4D97-AF65-F5344CB8AC3E}">
        <p14:creationId xmlns:p14="http://schemas.microsoft.com/office/powerpoint/2010/main" val="170850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diamond(in)">
                                      <p:cBhvr>
                                        <p:cTn id="7" dur="2000"/>
                                        <p:tgtEl>
                                          <p:spTgt spid="30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66875"/>
            <a:ext cx="43053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smtClean="0"/>
              <a:t>Science</a:t>
            </a:r>
            <a:r>
              <a:rPr lang="en-US" sz="2600" dirty="0" smtClean="0"/>
              <a:t>: Process that produces information about natural world</a:t>
            </a:r>
          </a:p>
          <a:p>
            <a:pPr eaLnBrk="1" hangingPunct="1"/>
            <a:r>
              <a:rPr lang="en-US" sz="2600" dirty="0" smtClean="0"/>
              <a:t>Objective</a:t>
            </a:r>
          </a:p>
          <a:p>
            <a:pPr eaLnBrk="1" hangingPunct="1"/>
            <a:r>
              <a:rPr lang="en-US" sz="2600" dirty="0" smtClean="0"/>
              <a:t>Repeatable</a:t>
            </a:r>
          </a:p>
        </p:txBody>
      </p:sp>
    </p:spTree>
    <p:extLst>
      <p:ext uri="{BB962C8B-B14F-4D97-AF65-F5344CB8AC3E}">
        <p14:creationId xmlns:p14="http://schemas.microsoft.com/office/powerpoint/2010/main" val="359729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animEffect transition="in" filter="diamond(in)">
                                      <p:cBhvr>
                                        <p:cTn id="7" dur="2000"/>
                                        <p:tgtEl>
                                          <p:spTgt spid="3076">
                                            <p:txEl>
                                              <p:pRg st="2" end="2"/>
                                            </p:txEl>
                                          </p:spTgt>
                                        </p:tgtEl>
                                      </p:cBhvr>
                                    </p:animEffect>
                                  </p:childTnLst>
                                </p:cTn>
                              </p:par>
                              <p:par>
                                <p:cTn id="8" presetID="8" presetClass="emph" presetSubtype="0" repeatCount="indefinite" fill="hold" nodeType="withEffect">
                                  <p:stCondLst>
                                    <p:cond delay="0"/>
                                  </p:stCondLst>
                                  <p:childTnLst>
                                    <p:animRot by="21600000">
                                      <p:cBhvr>
                                        <p:cTn id="9" dur="4000" fill="hold"/>
                                        <p:tgtEl>
                                          <p:spTgt spid="133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smtClean="0"/>
              <a:t>Science</a:t>
            </a:r>
            <a:r>
              <a:rPr lang="en-US" sz="2600" dirty="0" smtClean="0"/>
              <a:t>: Process that produces information about natural world</a:t>
            </a:r>
          </a:p>
          <a:p>
            <a:pPr eaLnBrk="1" hangingPunct="1"/>
            <a:r>
              <a:rPr lang="en-US" sz="2600" dirty="0" smtClean="0"/>
              <a:t>Objective</a:t>
            </a:r>
          </a:p>
          <a:p>
            <a:pPr eaLnBrk="1" hangingPunct="1"/>
            <a:r>
              <a:rPr lang="en-US" sz="2600" dirty="0" smtClean="0"/>
              <a:t>Repeatable</a:t>
            </a:r>
          </a:p>
          <a:p>
            <a:pPr eaLnBrk="1" hangingPunct="1"/>
            <a:r>
              <a:rPr lang="en-US" sz="2600" dirty="0" smtClean="0"/>
              <a:t>Tools and skills:</a:t>
            </a:r>
          </a:p>
          <a:p>
            <a:pPr lvl="1" eaLnBrk="1" hangingPunct="1"/>
            <a:r>
              <a:rPr lang="en-US" sz="2600" dirty="0" smtClean="0"/>
              <a:t>Observation</a:t>
            </a:r>
          </a:p>
        </p:txBody>
      </p:sp>
      <p:pic>
        <p:nvPicPr>
          <p:cNvPr id="7172" name="Picture 4" descr="http://upload.wikimedia.org/wikipedia/commons/thumb/0/05/Pathologists_looking_into_microscopes.jpg/640px-Pathologists_looking_into_microscop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43428"/>
            <a:ext cx="5029200" cy="3355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5105400"/>
            <a:ext cx="3657600" cy="400110"/>
          </a:xfrm>
          <a:prstGeom prst="rect">
            <a:avLst/>
          </a:prstGeom>
          <a:noFill/>
        </p:spPr>
        <p:txBody>
          <a:bodyPr wrap="square" rtlCol="0">
            <a:spAutoFit/>
          </a:bodyPr>
          <a:lstStyle/>
          <a:p>
            <a:r>
              <a:rPr lang="en-US" sz="2000" b="1" dirty="0" smtClean="0">
                <a:solidFill>
                  <a:srgbClr val="FF0000"/>
                </a:solidFill>
              </a:rPr>
              <a:t>Microscope observations</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246428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animEffect transition="in" filter="diamond(in)">
                                      <p:cBhvr>
                                        <p:cTn id="7" dur="2000"/>
                                        <p:tgtEl>
                                          <p:spTgt spid="3076">
                                            <p:txEl>
                                              <p:pRg st="3" end="3"/>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076">
                                            <p:txEl>
                                              <p:pRg st="4" end="4"/>
                                            </p:txEl>
                                          </p:spTgt>
                                        </p:tgtEl>
                                        <p:attrNameLst>
                                          <p:attrName>style.visibility</p:attrName>
                                        </p:attrNameLst>
                                      </p:cBhvr>
                                      <p:to>
                                        <p:strVal val="visible"/>
                                      </p:to>
                                    </p:set>
                                    <p:animEffect transition="in" filter="diamond(in)">
                                      <p:cBhvr>
                                        <p:cTn id="10" dur="2000"/>
                                        <p:tgtEl>
                                          <p:spTgt spid="307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 fill="hold"/>
                                        <p:tgtEl>
                                          <p:spTgt spid="2"/>
                                        </p:tgtEl>
                                        <p:attrNameLst>
                                          <p:attrName>ppt_x</p:attrName>
                                        </p:attrNameLst>
                                      </p:cBhvr>
                                      <p:tavLst>
                                        <p:tav tm="0">
                                          <p:val>
                                            <p:strVal val="#ppt_x"/>
                                          </p:val>
                                        </p:tav>
                                        <p:tav tm="100000">
                                          <p:val>
                                            <p:strVal val="#ppt_x"/>
                                          </p:val>
                                        </p:tav>
                                      </p:tavLst>
                                    </p:anim>
                                    <p:anim calcmode="lin" valueType="num">
                                      <p:cBhvr additive="base">
                                        <p:cTn id="16" dur="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smtClean="0"/>
              <a:t>Science</a:t>
            </a:r>
            <a:r>
              <a:rPr lang="en-US" sz="2600" dirty="0" smtClean="0"/>
              <a:t>: Process that produces information about natural world</a:t>
            </a:r>
          </a:p>
          <a:p>
            <a:pPr eaLnBrk="1" hangingPunct="1"/>
            <a:r>
              <a:rPr lang="en-US" sz="2600" dirty="0" smtClean="0"/>
              <a:t>Objective</a:t>
            </a:r>
          </a:p>
          <a:p>
            <a:pPr eaLnBrk="1" hangingPunct="1"/>
            <a:r>
              <a:rPr lang="en-US" sz="2600" dirty="0" smtClean="0"/>
              <a:t>Repeatable</a:t>
            </a:r>
          </a:p>
          <a:p>
            <a:pPr eaLnBrk="1" hangingPunct="1"/>
            <a:r>
              <a:rPr lang="en-US" sz="2600" dirty="0" smtClean="0"/>
              <a:t>Tools and skills:</a:t>
            </a:r>
          </a:p>
          <a:p>
            <a:pPr lvl="1" eaLnBrk="1" hangingPunct="1"/>
            <a:r>
              <a:rPr lang="en-US" sz="2600" dirty="0" smtClean="0"/>
              <a:t>Observation</a:t>
            </a:r>
          </a:p>
        </p:txBody>
      </p:sp>
      <p:pic>
        <p:nvPicPr>
          <p:cNvPr id="7174" name="Picture 6" descr="http://upload.wikimedia.org/wikipedia/commons/7/7d/Telescope_vie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52600"/>
            <a:ext cx="5261597" cy="39461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0600" y="5772090"/>
            <a:ext cx="3657600" cy="400110"/>
          </a:xfrm>
          <a:prstGeom prst="rect">
            <a:avLst/>
          </a:prstGeom>
          <a:noFill/>
        </p:spPr>
        <p:txBody>
          <a:bodyPr wrap="square" rtlCol="0">
            <a:spAutoFit/>
          </a:bodyPr>
          <a:lstStyle/>
          <a:p>
            <a:r>
              <a:rPr lang="en-US" sz="2000" b="1" dirty="0" smtClean="0">
                <a:solidFill>
                  <a:srgbClr val="FF0000"/>
                </a:solidFill>
              </a:rPr>
              <a:t>Telescope observations</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74048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fill="hold"/>
                                        <p:tgtEl>
                                          <p:spTgt spid="7"/>
                                        </p:tgtEl>
                                        <p:attrNameLst>
                                          <p:attrName>ppt_x</p:attrName>
                                        </p:attrNameLst>
                                      </p:cBhvr>
                                      <p:tavLst>
                                        <p:tav tm="0">
                                          <p:val>
                                            <p:strVal val="#ppt_x"/>
                                          </p:val>
                                        </p:tav>
                                        <p:tav tm="100000">
                                          <p:val>
                                            <p:strVal val="#ppt_x"/>
                                          </p:val>
                                        </p:tav>
                                      </p:tavLst>
                                    </p:anim>
                                    <p:anim calcmode="lin" valueType="num">
                                      <p:cBhvr additive="base">
                                        <p:cTn id="8" dur="2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smtClean="0"/>
              <a:t>Science</a:t>
            </a:r>
            <a:r>
              <a:rPr lang="en-US" sz="2600" dirty="0" smtClean="0"/>
              <a:t>: Process that produces information about natural world</a:t>
            </a:r>
          </a:p>
          <a:p>
            <a:pPr eaLnBrk="1" hangingPunct="1"/>
            <a:r>
              <a:rPr lang="en-US" sz="2600" dirty="0" smtClean="0"/>
              <a:t>Objective</a:t>
            </a:r>
          </a:p>
          <a:p>
            <a:pPr eaLnBrk="1" hangingPunct="1"/>
            <a:r>
              <a:rPr lang="en-US" sz="2600" dirty="0" smtClean="0"/>
              <a:t>Repeatable</a:t>
            </a:r>
          </a:p>
          <a:p>
            <a:pPr eaLnBrk="1" hangingPunct="1"/>
            <a:r>
              <a:rPr lang="en-US" sz="2600" dirty="0" smtClean="0"/>
              <a:t>Tools and skills:</a:t>
            </a:r>
          </a:p>
          <a:p>
            <a:pPr lvl="1" eaLnBrk="1" hangingPunct="1"/>
            <a:r>
              <a:rPr lang="en-US" sz="2600" dirty="0" smtClean="0"/>
              <a:t>Observation</a:t>
            </a:r>
          </a:p>
        </p:txBody>
      </p:sp>
      <p:pic>
        <p:nvPicPr>
          <p:cNvPr id="7176" name="Picture 8" descr="http://upload.wikimedia.org/wikipedia/commons/thumb/1/1e/Voyager_probe.jpg/621px-Voyager_pr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995591" y="1490810"/>
            <a:ext cx="5077302" cy="39244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91000" y="5997714"/>
            <a:ext cx="4953000" cy="707886"/>
          </a:xfrm>
          <a:prstGeom prst="rect">
            <a:avLst/>
          </a:prstGeom>
          <a:noFill/>
        </p:spPr>
        <p:txBody>
          <a:bodyPr wrap="square" rtlCol="0">
            <a:spAutoFit/>
          </a:bodyPr>
          <a:lstStyle/>
          <a:p>
            <a:r>
              <a:rPr lang="en-US" sz="2000" b="1" dirty="0" smtClean="0">
                <a:solidFill>
                  <a:srgbClr val="FF0000"/>
                </a:solidFill>
              </a:rPr>
              <a:t>Voyager I and Voyager II probes have observed the solar system and beyond</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70744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 fill="hold"/>
                                        <p:tgtEl>
                                          <p:spTgt spid="6"/>
                                        </p:tgtEl>
                                        <p:attrNameLst>
                                          <p:attrName>ppt_x</p:attrName>
                                        </p:attrNameLst>
                                      </p:cBhvr>
                                      <p:tavLst>
                                        <p:tav tm="0">
                                          <p:val>
                                            <p:strVal val="#ppt_x"/>
                                          </p:val>
                                        </p:tav>
                                        <p:tav tm="100000">
                                          <p:val>
                                            <p:strVal val="#ppt_x"/>
                                          </p:val>
                                        </p:tav>
                                      </p:tavLst>
                                    </p:anim>
                                    <p:anim calcmode="lin" valueType="num">
                                      <p:cBhvr additive="base">
                                        <p:cTn id="8" dur="2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a:t>Science</a:t>
            </a:r>
            <a:r>
              <a:rPr lang="en-US" sz="2600" dirty="0"/>
              <a:t>: Process that produces information about natural world</a:t>
            </a:r>
          </a:p>
          <a:p>
            <a:pPr eaLnBrk="1" hangingPunct="1"/>
            <a:r>
              <a:rPr lang="en-US" sz="2600" dirty="0"/>
              <a:t>Objective</a:t>
            </a:r>
          </a:p>
          <a:p>
            <a:pPr eaLnBrk="1" hangingPunct="1"/>
            <a:r>
              <a:rPr lang="en-US" sz="2600" dirty="0"/>
              <a:t>Repeatable</a:t>
            </a:r>
          </a:p>
          <a:p>
            <a:pPr eaLnBrk="1" hangingPunct="1"/>
            <a:r>
              <a:rPr lang="en-US" sz="2600" dirty="0"/>
              <a:t>Tools and skills:</a:t>
            </a:r>
          </a:p>
          <a:p>
            <a:pPr lvl="1" eaLnBrk="1" hangingPunct="1"/>
            <a:r>
              <a:rPr lang="en-US" sz="2600" dirty="0"/>
              <a:t>Observation</a:t>
            </a:r>
          </a:p>
        </p:txBody>
      </p:sp>
      <p:pic>
        <p:nvPicPr>
          <p:cNvPr id="11266" name="Picture 2" descr="C:\Documents and Settings\kkobe\Local Settings\Temporary Internet Files\Content.IE5\V0MRGQ51\MC90044179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52600" y="818225"/>
            <a:ext cx="6629400" cy="6053423"/>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http://upload.wikimedia.org/wikipedia/commons/2/21/Isaac-newton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753" y="4427055"/>
            <a:ext cx="1619392" cy="23991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Documents and Settings\kkobe\Local Settings\Temporary Internet Files\Content.IE5\2YDPCFNN\MC90043483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8460" y="2057400"/>
            <a:ext cx="1176266" cy="1176266"/>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6487449" y="2971800"/>
            <a:ext cx="2133600" cy="1199403"/>
          </a:xfrm>
          <a:prstGeom prst="cloudCallout">
            <a:avLst>
              <a:gd name="adj1" fmla="val -27869"/>
              <a:gd name="adj2" fmla="val 8639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 force in nature… gravity</a:t>
            </a:r>
            <a:endParaRPr lang="en-US" b="1" dirty="0">
              <a:solidFill>
                <a:schemeClr val="tx1"/>
              </a:solidFill>
            </a:endParaRPr>
          </a:p>
        </p:txBody>
      </p:sp>
    </p:spTree>
    <p:custDataLst>
      <p:tags r:id="rId1"/>
    </p:custDataLst>
    <p:extLst>
      <p:ext uri="{BB962C8B-B14F-4D97-AF65-F5344CB8AC3E}">
        <p14:creationId xmlns:p14="http://schemas.microsoft.com/office/powerpoint/2010/main" val="411015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9.89824E-7 C 0.0026 0.05134 -0.0033 0.10477 0.00451 0.15495 C 0.00833 0.23034 -0.00295 0.21161 0.04931 0.20861 C 0.06719 0.21022 0.08524 0.20976 0.10295 0.21277 C 0.10764 0.21369 0.11649 0.21855 0.11649 0.21855 C 0.12708 0.22803 0.13958 0.23381 0.15069 0.24237 C 0.1533 0.24422 0.15573 0.2463 0.15816 0.24838 C 0.15972 0.24954 0.16267 0.25232 0.16267 0.25232 C 0.16979 0.26688 0.16024 0.24977 0.1717 0.26226 C 0.17309 0.26388 0.17344 0.26642 0.17465 0.26827 C 0.17691 0.27174 0.17969 0.27498 0.18212 0.27822 C 0.19132 0.30343 0.20677 0.32886 0.21788 0.35176 C 0.22691 0.37049 0.22031 0.36055 0.22691 0.3698 C 0.23003 0.38321 0.23681 0.39524 0.24184 0.4075 C 0.24774 0.42183 0.25208 0.43687 0.25816 0.4512 C 0.26076 0.46439 0.26181 0.4778 0.26424 0.49098 C 0.26528 0.497 0.26736 0.50278 0.26858 0.50879 C 0.2691 0.51157 0.26962 0.51411 0.27014 0.51688 C 0.27101 0.52082 0.27309 0.52868 0.27309 0.52868 C 0.27396 0.53608 0.2776 0.55111 0.2776 0.55851 " pathEditMode="relative" ptsTypes="fffffffffffffffffffA">
                                      <p:cBhvr>
                                        <p:cTn id="6" dur="2250" fill="hold"/>
                                        <p:tgtEl>
                                          <p:spTgt spid="11270"/>
                                        </p:tgtEl>
                                        <p:attrNameLst>
                                          <p:attrName>ppt_x</p:attrName>
                                          <p:attrName>ppt_y</p:attrName>
                                        </p:attrNameLst>
                                      </p:cBhvr>
                                    </p:animMotion>
                                  </p:childTnLst>
                                </p:cTn>
                              </p:par>
                            </p:childTnLst>
                          </p:cTn>
                        </p:par>
                        <p:par>
                          <p:cTn id="7" fill="hold">
                            <p:stCondLst>
                              <p:cond delay="225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14400"/>
          </a:xfrm>
        </p:spPr>
        <p:txBody>
          <a:bodyPr/>
          <a:lstStyle/>
          <a:p>
            <a:pPr eaLnBrk="1" hangingPunct="1"/>
            <a:r>
              <a:rPr lang="en-US" sz="5000" smtClean="0"/>
              <a:t>What is Science?</a:t>
            </a:r>
          </a:p>
        </p:txBody>
      </p:sp>
      <p:sp>
        <p:nvSpPr>
          <p:cNvPr id="3076" name="Rectangle 4"/>
          <p:cNvSpPr>
            <a:spLocks noGrp="1" noChangeArrowheads="1"/>
          </p:cNvSpPr>
          <p:nvPr>
            <p:ph type="body" sz="half" idx="1"/>
          </p:nvPr>
        </p:nvSpPr>
        <p:spPr>
          <a:xfrm>
            <a:off x="0" y="1295400"/>
            <a:ext cx="3810000" cy="5562600"/>
          </a:xfrm>
        </p:spPr>
        <p:txBody>
          <a:bodyPr/>
          <a:lstStyle/>
          <a:p>
            <a:pPr eaLnBrk="1" hangingPunct="1"/>
            <a:r>
              <a:rPr lang="en-US" sz="2600" b="1" u="sng" dirty="0" smtClean="0"/>
              <a:t>Science</a:t>
            </a:r>
            <a:r>
              <a:rPr lang="en-US" sz="2600" dirty="0" smtClean="0"/>
              <a:t>: Process that produces information about natural world</a:t>
            </a:r>
          </a:p>
          <a:p>
            <a:pPr eaLnBrk="1" hangingPunct="1"/>
            <a:r>
              <a:rPr lang="en-US" sz="2600" dirty="0" smtClean="0"/>
              <a:t>Objective</a:t>
            </a:r>
          </a:p>
          <a:p>
            <a:pPr eaLnBrk="1" hangingPunct="1"/>
            <a:r>
              <a:rPr lang="en-US" sz="2600" dirty="0" smtClean="0"/>
              <a:t>Repeatable</a:t>
            </a:r>
          </a:p>
          <a:p>
            <a:pPr eaLnBrk="1" hangingPunct="1"/>
            <a:r>
              <a:rPr lang="en-US" sz="2600" dirty="0" smtClean="0"/>
              <a:t>Tools and skills:</a:t>
            </a:r>
          </a:p>
          <a:p>
            <a:pPr lvl="1" eaLnBrk="1" hangingPunct="1"/>
            <a:r>
              <a:rPr lang="en-US" sz="2600" dirty="0" smtClean="0"/>
              <a:t>Observation</a:t>
            </a:r>
          </a:p>
          <a:p>
            <a:pPr lvl="1" eaLnBrk="1" hangingPunct="1"/>
            <a:r>
              <a:rPr lang="en-US" sz="2600" dirty="0" smtClean="0"/>
              <a:t>Experimentation</a:t>
            </a:r>
          </a:p>
        </p:txBody>
      </p:sp>
      <p:sp>
        <p:nvSpPr>
          <p:cNvPr id="9" name="TextBox 8"/>
          <p:cNvSpPr txBox="1"/>
          <p:nvPr/>
        </p:nvSpPr>
        <p:spPr>
          <a:xfrm>
            <a:off x="5029200" y="5486400"/>
            <a:ext cx="3657600" cy="400110"/>
          </a:xfrm>
          <a:prstGeom prst="rect">
            <a:avLst/>
          </a:prstGeom>
          <a:noFill/>
        </p:spPr>
        <p:txBody>
          <a:bodyPr wrap="square" rtlCol="0">
            <a:spAutoFit/>
          </a:bodyPr>
          <a:lstStyle/>
          <a:p>
            <a:r>
              <a:rPr lang="en-US" sz="2000" b="1" dirty="0" smtClean="0">
                <a:solidFill>
                  <a:srgbClr val="FF0000"/>
                </a:solidFill>
              </a:rPr>
              <a:t>DNA experimentation</a:t>
            </a:r>
            <a:endParaRPr lang="en-US" sz="2000" b="1" dirty="0">
              <a:solidFill>
                <a:srgbClr val="FF0000"/>
              </a:solidFill>
            </a:endParaRPr>
          </a:p>
        </p:txBody>
      </p:sp>
      <p:pic>
        <p:nvPicPr>
          <p:cNvPr id="17410" name="Picture 2" descr="http://upload.wikimedia.org/wikipedia/commons/0/07/Electrophoresis_equi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0"/>
            <a:ext cx="5238750" cy="4191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139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076">
                                            <p:txEl>
                                              <p:pRg st="5" end="5"/>
                                            </p:txEl>
                                          </p:spTgt>
                                        </p:tgtEl>
                                        <p:attrNameLst>
                                          <p:attrName>style.visibility</p:attrName>
                                        </p:attrNameLst>
                                      </p:cBhvr>
                                      <p:to>
                                        <p:strVal val="visible"/>
                                      </p:to>
                                    </p:set>
                                    <p:animEffect transition="in" filter="diamond(in)">
                                      <p:cBhvr>
                                        <p:cTn id="7" dur="2000"/>
                                        <p:tgtEl>
                                          <p:spTgt spid="307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 fill="hold"/>
                                        <p:tgtEl>
                                          <p:spTgt spid="9"/>
                                        </p:tgtEl>
                                        <p:attrNameLst>
                                          <p:attrName>ppt_x</p:attrName>
                                        </p:attrNameLst>
                                      </p:cBhvr>
                                      <p:tavLst>
                                        <p:tav tm="0">
                                          <p:val>
                                            <p:strVal val="#ppt_x"/>
                                          </p:val>
                                        </p:tav>
                                        <p:tav tm="100000">
                                          <p:val>
                                            <p:strVal val="#ppt_x"/>
                                          </p:val>
                                        </p:tav>
                                      </p:tavLst>
                                    </p:anim>
                                    <p:anim calcmode="lin" valueType="num">
                                      <p:cBhvr additive="base">
                                        <p:cTn id="13" dur="2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uiExpand="1" build="p"/>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TIMING" val="|8|16.7|30.3|10.1"/>
</p:tagLst>
</file>

<file path=ppt/tags/tag11.xml><?xml version="1.0" encoding="utf-8"?>
<p:tagLst xmlns:a="http://schemas.openxmlformats.org/drawingml/2006/main" xmlns:r="http://schemas.openxmlformats.org/officeDocument/2006/relationships" xmlns:p="http://schemas.openxmlformats.org/presentationml/2006/main">
  <p:tag name="TIMING" val="|8.3|6.1|11.9|6.5|16.9|20.3|22.6"/>
</p:tagLst>
</file>

<file path=ppt/tags/tag12.xml><?xml version="1.0" encoding="utf-8"?>
<p:tagLst xmlns:a="http://schemas.openxmlformats.org/drawingml/2006/main" xmlns:r="http://schemas.openxmlformats.org/officeDocument/2006/relationships" xmlns:p="http://schemas.openxmlformats.org/presentationml/2006/main">
  <p:tag name="TIMING" val="|6.3|12|9.6|10|15|10.1|12.1|17.8|7.7"/>
</p:tagLst>
</file>

<file path=ppt/tags/tag13.xml><?xml version="1.0" encoding="utf-8"?>
<p:tagLst xmlns:a="http://schemas.openxmlformats.org/drawingml/2006/main" xmlns:r="http://schemas.openxmlformats.org/officeDocument/2006/relationships" xmlns:p="http://schemas.openxmlformats.org/presentationml/2006/main">
  <p:tag name="TIMING" val="|4.1|16.2|7.7|7.2|12.2|8.3|10.6|18.9"/>
</p:tagLst>
</file>

<file path=ppt/tags/tag14.xml><?xml version="1.0" encoding="utf-8"?>
<p:tagLst xmlns:a="http://schemas.openxmlformats.org/drawingml/2006/main" xmlns:r="http://schemas.openxmlformats.org/officeDocument/2006/relationships" xmlns:p="http://schemas.openxmlformats.org/presentationml/2006/main">
  <p:tag name="TIMING" val="|4.5|21.7|10.7|10.2|15.5|10.8"/>
</p:tagLst>
</file>

<file path=ppt/tags/tag15.xml><?xml version="1.0" encoding="utf-8"?>
<p:tagLst xmlns:a="http://schemas.openxmlformats.org/drawingml/2006/main" xmlns:r="http://schemas.openxmlformats.org/officeDocument/2006/relationships" xmlns:p="http://schemas.openxmlformats.org/presentationml/2006/main">
  <p:tag name="TIMING" val="|4.6|25.7|14|11.7|14.3|14.9"/>
</p:tagLst>
</file>

<file path=ppt/tags/tag16.xml><?xml version="1.0" encoding="utf-8"?>
<p:tagLst xmlns:a="http://schemas.openxmlformats.org/drawingml/2006/main" xmlns:r="http://schemas.openxmlformats.org/officeDocument/2006/relationships" xmlns:p="http://schemas.openxmlformats.org/presentationml/2006/main">
  <p:tag name="TIMING" val="|2.4|24.2|9.6|12.9|21.1|11.4"/>
</p:tagLst>
</file>

<file path=ppt/tags/tag17.xml><?xml version="1.0" encoding="utf-8"?>
<p:tagLst xmlns:a="http://schemas.openxmlformats.org/drawingml/2006/main" xmlns:r="http://schemas.openxmlformats.org/officeDocument/2006/relationships" xmlns:p="http://schemas.openxmlformats.org/presentationml/2006/main">
  <p:tag name="TIMING" val="|40.9|27.9|17.2|11.8"/>
</p:tagLst>
</file>

<file path=ppt/tags/tag18.xml><?xml version="1.0" encoding="utf-8"?>
<p:tagLst xmlns:a="http://schemas.openxmlformats.org/drawingml/2006/main" xmlns:r="http://schemas.openxmlformats.org/officeDocument/2006/relationships" xmlns:p="http://schemas.openxmlformats.org/presentationml/2006/main">
  <p:tag name="TIMING" val="|6|25"/>
</p:tagLst>
</file>

<file path=ppt/tags/tag19.xml><?xml version="1.0" encoding="utf-8"?>
<p:tagLst xmlns:a="http://schemas.openxmlformats.org/drawingml/2006/main" xmlns:r="http://schemas.openxmlformats.org/officeDocument/2006/relationships" xmlns:p="http://schemas.openxmlformats.org/presentationml/2006/main">
  <p:tag name="TIMING" val="|2.6|29.5|15.1|14|27"/>
</p:tagLst>
</file>

<file path=ppt/tags/tag2.xml><?xml version="1.0" encoding="utf-8"?>
<p:tagLst xmlns:a="http://schemas.openxmlformats.org/drawingml/2006/main" xmlns:r="http://schemas.openxmlformats.org/officeDocument/2006/relationships" xmlns:p="http://schemas.openxmlformats.org/presentationml/2006/main">
  <p:tag name="TIMING" val="|2.8"/>
</p:tagLst>
</file>

<file path=ppt/tags/tag3.xml><?xml version="1.0" encoding="utf-8"?>
<p:tagLst xmlns:a="http://schemas.openxmlformats.org/drawingml/2006/main" xmlns:r="http://schemas.openxmlformats.org/officeDocument/2006/relationships" xmlns:p="http://schemas.openxmlformats.org/presentationml/2006/main">
  <p:tag name="TIMING" val="|10.8"/>
</p:tagLst>
</file>

<file path=ppt/tags/tag4.xml><?xml version="1.0" encoding="utf-8"?>
<p:tagLst xmlns:a="http://schemas.openxmlformats.org/drawingml/2006/main" xmlns:r="http://schemas.openxmlformats.org/officeDocument/2006/relationships" xmlns:p="http://schemas.openxmlformats.org/presentationml/2006/main">
  <p:tag name="TIMING" val="|2.1"/>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6.1"/>
</p:tagLst>
</file>

<file path=ppt/tags/tag7.xml><?xml version="1.0" encoding="utf-8"?>
<p:tagLst xmlns:a="http://schemas.openxmlformats.org/drawingml/2006/main" xmlns:r="http://schemas.openxmlformats.org/officeDocument/2006/relationships" xmlns:p="http://schemas.openxmlformats.org/presentationml/2006/main">
  <p:tag name="TIMING" val="|5.6"/>
</p:tagLst>
</file>

<file path=ppt/tags/tag8.xml><?xml version="1.0" encoding="utf-8"?>
<p:tagLst xmlns:a="http://schemas.openxmlformats.org/drawingml/2006/main" xmlns:r="http://schemas.openxmlformats.org/officeDocument/2006/relationships" xmlns:p="http://schemas.openxmlformats.org/presentationml/2006/main">
  <p:tag name="TIMING" val="|2.2|10.8|3.1|4.8|2.1|10.8|6.9|9.4|34.8"/>
</p:tagLst>
</file>

<file path=ppt/tags/tag9.xml><?xml version="1.0" encoding="utf-8"?>
<p:tagLst xmlns:a="http://schemas.openxmlformats.org/drawingml/2006/main" xmlns:r="http://schemas.openxmlformats.org/officeDocument/2006/relationships" xmlns:p="http://schemas.openxmlformats.org/presentationml/2006/main">
  <p:tag name="TIMING" val="|1.7|7.2|12.3|16.2|6|4.7|8.8|14.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1476</TotalTime>
  <Words>1025</Words>
  <Application>Microsoft Office PowerPoint</Application>
  <PresentationFormat>On-screen Show (4:3)</PresentationFormat>
  <Paragraphs>181</Paragraphs>
  <Slides>22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Arial Black</vt:lpstr>
      <vt:lpstr>Calibri</vt:lpstr>
      <vt:lpstr>Default Design</vt:lpstr>
      <vt:lpstr>Microsoft Excel 97-2003 Worksheet</vt:lpstr>
      <vt:lpstr>PowerPoint Presentation</vt:lpstr>
      <vt:lpstr>What is Science?</vt:lpstr>
      <vt:lpstr>What is Science?</vt:lpstr>
      <vt:lpstr>What is Science?</vt:lpstr>
      <vt:lpstr>What is Science?</vt:lpstr>
      <vt:lpstr>What is Science?</vt:lpstr>
      <vt:lpstr>What is Science?</vt:lpstr>
      <vt:lpstr>What is Science?</vt:lpstr>
      <vt:lpstr>What is Science?</vt:lpstr>
      <vt:lpstr>What is Science?</vt:lpstr>
      <vt:lpstr>Scientific Method</vt:lpstr>
      <vt:lpstr>Observation and Hypothesis</vt:lpstr>
      <vt:lpstr>Experiment</vt:lpstr>
      <vt:lpstr>Control group vs. Experimental Group</vt:lpstr>
      <vt:lpstr>How about this situation?</vt:lpstr>
      <vt:lpstr>The United States military wants to see if soldiers with only 4 hours of sleep can operate at the same level as those who normally get 7 hours of sleep. One hundred solders are allowed to only sleep for 4 hours a night and another hundred are allowed to sleep for 7 hours a night. During the day, the soldiers are tested for marksmanship on the firing range. </vt:lpstr>
      <vt:lpstr>This farmer wants to test a new fertilizer for his crops. He sections off two large areas of his field. In section A, he waters his crops as usual and uses his normal fertilize, Grow-Rite. In section B, he waters his crops as usual and but adds Ever-Grow fertilizer. After 1 growing season, he records the growth of the crops.</vt:lpstr>
      <vt:lpstr>A student wants to know if his new study method is more successful than his traditional study method.  For one month, he studies for his classes using his traditional study method. The next month, he studies for his classes using his new study method. At the end, he compares his grades.</vt:lpstr>
      <vt:lpstr>The city of Los Angeles wants to know if there is a connection between physical fitness and air pollution. Fifty volunteers from the mayor’s office agree to be tested. First, they are asked to ride a stationary bike for 1 hour in a pollution-free air chamber. </vt:lpstr>
      <vt:lpstr>4th Step: Data Analysis</vt:lpstr>
      <vt:lpstr>5th Step: Conclusion</vt:lpstr>
      <vt:lpstr>Review</vt:lpstr>
    </vt:vector>
  </TitlesOfParts>
  <Company>bhusd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kkobe</dc:creator>
  <cp:lastModifiedBy>Leigh Ann Nicolella</cp:lastModifiedBy>
  <cp:revision>133</cp:revision>
  <dcterms:created xsi:type="dcterms:W3CDTF">2004-09-09T21:15:33Z</dcterms:created>
  <dcterms:modified xsi:type="dcterms:W3CDTF">2015-08-22T15:50:00Z</dcterms:modified>
</cp:coreProperties>
</file>